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57"/>
  </p:handoutMasterIdLst>
  <p:sldIdLst>
    <p:sldId id="256" r:id="rId3"/>
    <p:sldId id="260" r:id="rId4"/>
    <p:sldId id="257" r:id="rId5"/>
    <p:sldId id="345" r:id="rId6"/>
    <p:sldId id="258" r:id="rId7"/>
    <p:sldId id="259" r:id="rId8"/>
    <p:sldId id="264" r:id="rId9"/>
    <p:sldId id="729" r:id="rId10"/>
    <p:sldId id="265" r:id="rId11"/>
    <p:sldId id="266" r:id="rId12"/>
    <p:sldId id="267" r:id="rId13"/>
    <p:sldId id="524" r:id="rId14"/>
    <p:sldId id="268" r:id="rId15"/>
    <p:sldId id="269" r:id="rId17"/>
    <p:sldId id="278" r:id="rId18"/>
    <p:sldId id="279" r:id="rId19"/>
    <p:sldId id="280" r:id="rId20"/>
    <p:sldId id="272" r:id="rId21"/>
    <p:sldId id="271" r:id="rId22"/>
    <p:sldId id="273" r:id="rId23"/>
    <p:sldId id="274" r:id="rId24"/>
    <p:sldId id="276" r:id="rId25"/>
    <p:sldId id="277" r:id="rId26"/>
    <p:sldId id="281" r:id="rId27"/>
    <p:sldId id="364" r:id="rId28"/>
    <p:sldId id="284" r:id="rId29"/>
    <p:sldId id="285" r:id="rId30"/>
    <p:sldId id="289" r:id="rId31"/>
    <p:sldId id="283" r:id="rId32"/>
    <p:sldId id="290" r:id="rId33"/>
    <p:sldId id="286" r:id="rId34"/>
    <p:sldId id="303" r:id="rId35"/>
    <p:sldId id="304" r:id="rId36"/>
    <p:sldId id="316" r:id="rId37"/>
    <p:sldId id="343" r:id="rId38"/>
    <p:sldId id="344" r:id="rId39"/>
    <p:sldId id="318" r:id="rId40"/>
    <p:sldId id="315" r:id="rId41"/>
    <p:sldId id="342" r:id="rId42"/>
    <p:sldId id="726" r:id="rId43"/>
    <p:sldId id="727" r:id="rId44"/>
    <p:sldId id="728" r:id="rId45"/>
    <p:sldId id="414" r:id="rId46"/>
    <p:sldId id="317" r:id="rId47"/>
    <p:sldId id="349" r:id="rId48"/>
    <p:sldId id="347" r:id="rId49"/>
    <p:sldId id="346" r:id="rId50"/>
    <p:sldId id="350" r:id="rId51"/>
    <p:sldId id="351" r:id="rId52"/>
    <p:sldId id="627" r:id="rId53"/>
    <p:sldId id="628" r:id="rId54"/>
    <p:sldId id="352" r:id="rId55"/>
    <p:sldId id="353" r:id="rId56"/>
    <p:sldId id="354" r:id="rId57"/>
    <p:sldId id="376" r:id="rId58"/>
    <p:sldId id="355" r:id="rId59"/>
    <p:sldId id="356" r:id="rId60"/>
    <p:sldId id="413" r:id="rId61"/>
    <p:sldId id="288" r:id="rId62"/>
    <p:sldId id="299" r:id="rId63"/>
    <p:sldId id="297" r:id="rId64"/>
    <p:sldId id="301" r:id="rId65"/>
    <p:sldId id="305" r:id="rId66"/>
    <p:sldId id="307" r:id="rId67"/>
    <p:sldId id="357" r:id="rId68"/>
    <p:sldId id="308" r:id="rId69"/>
    <p:sldId id="309" r:id="rId70"/>
    <p:sldId id="310" r:id="rId71"/>
    <p:sldId id="893" r:id="rId72"/>
    <p:sldId id="894" r:id="rId73"/>
    <p:sldId id="895" r:id="rId74"/>
    <p:sldId id="896" r:id="rId75"/>
    <p:sldId id="897" r:id="rId76"/>
    <p:sldId id="898" r:id="rId77"/>
    <p:sldId id="899" r:id="rId78"/>
    <p:sldId id="900" r:id="rId79"/>
    <p:sldId id="901" r:id="rId80"/>
    <p:sldId id="902" r:id="rId81"/>
    <p:sldId id="903" r:id="rId82"/>
    <p:sldId id="904" r:id="rId83"/>
    <p:sldId id="905" r:id="rId84"/>
    <p:sldId id="906" r:id="rId85"/>
    <p:sldId id="907" r:id="rId86"/>
    <p:sldId id="908" r:id="rId87"/>
    <p:sldId id="365" r:id="rId88"/>
    <p:sldId id="366" r:id="rId89"/>
    <p:sldId id="371" r:id="rId90"/>
    <p:sldId id="367" r:id="rId91"/>
    <p:sldId id="368" r:id="rId92"/>
    <p:sldId id="369" r:id="rId93"/>
    <p:sldId id="370" r:id="rId94"/>
    <p:sldId id="375" r:id="rId95"/>
    <p:sldId id="372" r:id="rId96"/>
    <p:sldId id="415" r:id="rId97"/>
    <p:sldId id="416" r:id="rId98"/>
    <p:sldId id="419" r:id="rId99"/>
    <p:sldId id="420" r:id="rId100"/>
    <p:sldId id="374" r:id="rId101"/>
    <p:sldId id="421" r:id="rId102"/>
    <p:sldId id="424" r:id="rId103"/>
    <p:sldId id="429" r:id="rId104"/>
    <p:sldId id="430" r:id="rId105"/>
    <p:sldId id="431" r:id="rId106"/>
    <p:sldId id="491" r:id="rId107"/>
    <p:sldId id="423" r:id="rId108"/>
    <p:sldId id="465" r:id="rId109"/>
    <p:sldId id="468" r:id="rId110"/>
    <p:sldId id="469" r:id="rId111"/>
    <p:sldId id="470" r:id="rId112"/>
    <p:sldId id="477" r:id="rId113"/>
    <p:sldId id="471" r:id="rId114"/>
    <p:sldId id="472" r:id="rId115"/>
    <p:sldId id="473" r:id="rId116"/>
    <p:sldId id="484" r:id="rId117"/>
    <p:sldId id="485" r:id="rId118"/>
    <p:sldId id="487" r:id="rId119"/>
    <p:sldId id="488" r:id="rId120"/>
    <p:sldId id="489" r:id="rId121"/>
    <p:sldId id="486" r:id="rId122"/>
    <p:sldId id="632" r:id="rId123"/>
    <p:sldId id="633" r:id="rId124"/>
    <p:sldId id="634" r:id="rId125"/>
    <p:sldId id="635" r:id="rId126"/>
    <p:sldId id="636" r:id="rId127"/>
    <p:sldId id="637" r:id="rId128"/>
    <p:sldId id="638" r:id="rId129"/>
    <p:sldId id="716" r:id="rId130"/>
    <p:sldId id="639" r:id="rId131"/>
    <p:sldId id="723" r:id="rId132"/>
    <p:sldId id="721" r:id="rId133"/>
    <p:sldId id="724" r:id="rId134"/>
    <p:sldId id="512" r:id="rId135"/>
    <p:sldId id="513" r:id="rId136"/>
    <p:sldId id="516" r:id="rId137"/>
    <p:sldId id="514" r:id="rId138"/>
    <p:sldId id="522" r:id="rId139"/>
    <p:sldId id="630" r:id="rId140"/>
    <p:sldId id="517" r:id="rId141"/>
    <p:sldId id="523" r:id="rId142"/>
    <p:sldId id="521" r:id="rId143"/>
    <p:sldId id="718" r:id="rId144"/>
    <p:sldId id="719" r:id="rId145"/>
    <p:sldId id="518" r:id="rId146"/>
    <p:sldId id="720" r:id="rId147"/>
    <p:sldId id="725" r:id="rId148"/>
    <p:sldId id="743" r:id="rId149"/>
    <p:sldId id="745" r:id="rId150"/>
    <p:sldId id="746" r:id="rId151"/>
    <p:sldId id="744" r:id="rId152"/>
    <p:sldId id="520" r:id="rId153"/>
    <p:sldId id="870" r:id="rId154"/>
    <p:sldId id="377" r:id="rId155"/>
    <p:sldId id="722" r:id="rId15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7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1" Type="http://schemas.openxmlformats.org/officeDocument/2006/relationships/commentAuthors" Target="commentAuthors.xml"/><Relationship Id="rId160" Type="http://schemas.openxmlformats.org/officeDocument/2006/relationships/tableStyles" Target="tableStyles.xml"/><Relationship Id="rId16" Type="http://schemas.openxmlformats.org/officeDocument/2006/relationships/notesMaster" Target="notesMasters/notesMaster1.xml"/><Relationship Id="rId159" Type="http://schemas.openxmlformats.org/officeDocument/2006/relationships/viewProps" Target="viewProps.xml"/><Relationship Id="rId158" Type="http://schemas.openxmlformats.org/officeDocument/2006/relationships/presProps" Target="presProps.xml"/><Relationship Id="rId157" Type="http://schemas.openxmlformats.org/officeDocument/2006/relationships/handoutMaster" Target="handoutMasters/handoutMaster1.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10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0.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8.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0.png"/><Relationship Id="rId1" Type="http://schemas.openxmlformats.org/officeDocument/2006/relationships/image" Target="../media/image159.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1.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7.png"/><Relationship Id="rId1" Type="http://schemas.openxmlformats.org/officeDocument/2006/relationships/image" Target="../media/image166.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1.png"/><Relationship Id="rId1" Type="http://schemas.openxmlformats.org/officeDocument/2006/relationships/image" Target="../media/image170.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3.png"/><Relationship Id="rId1" Type="http://schemas.openxmlformats.org/officeDocument/2006/relationships/image" Target="../media/image172.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5.png"/><Relationship Id="rId1" Type="http://schemas.openxmlformats.org/officeDocument/2006/relationships/image" Target="../media/image174.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7.png"/><Relationship Id="rId1" Type="http://schemas.openxmlformats.org/officeDocument/2006/relationships/image" Target="../media/image176.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6.png"/><Relationship Id="rId1" Type="http://schemas.openxmlformats.org/officeDocument/2006/relationships/image" Target="../media/image178.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0.png"/><Relationship Id="rId1" Type="http://schemas.openxmlformats.org/officeDocument/2006/relationships/image" Target="../media/image17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183.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6.png"/><Relationship Id="rId1" Type="http://schemas.openxmlformats.org/officeDocument/2006/relationships/image" Target="../media/image185.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8.png"/><Relationship Id="rId1" Type="http://schemas.openxmlformats.org/officeDocument/2006/relationships/image" Target="../media/image187.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0.png"/><Relationship Id="rId1" Type="http://schemas.openxmlformats.org/officeDocument/2006/relationships/image" Target="../media/image189.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2.png"/><Relationship Id="rId1" Type="http://schemas.openxmlformats.org/officeDocument/2006/relationships/image" Target="../media/image191.pn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94.png"/><Relationship Id="rId1" Type="http://schemas.openxmlformats.org/officeDocument/2006/relationships/image" Target="../media/image193.pn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96.png"/><Relationship Id="rId1" Type="http://schemas.openxmlformats.org/officeDocument/2006/relationships/image" Target="../media/image195.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7.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13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2.png"/><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image" Target="../media/image199.png"/></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6.png"/><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8.png"/><Relationship Id="rId1" Type="http://schemas.openxmlformats.org/officeDocument/2006/relationships/image" Target="../media/image207.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0.png"/><Relationship Id="rId1" Type="http://schemas.openxmlformats.org/officeDocument/2006/relationships/image" Target="../media/image209.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2.png"/><Relationship Id="rId1" Type="http://schemas.openxmlformats.org/officeDocument/2006/relationships/image" Target="../media/image211.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4.png"/><Relationship Id="rId1" Type="http://schemas.openxmlformats.org/officeDocument/2006/relationships/image" Target="../media/image213.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6.png"/><Relationship Id="rId1" Type="http://schemas.openxmlformats.org/officeDocument/2006/relationships/image" Target="../media/image21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chart" Target="../charts/chart1.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9.png"/><Relationship Id="rId1" Type="http://schemas.openxmlformats.org/officeDocument/2006/relationships/image" Target="../media/image218.png"/></Relationships>
</file>

<file path=ppt/slides/_rels/slide14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image" Target="../media/image220.png"/></Relationships>
</file>

<file path=ppt/slides/_rels/slide1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image" Target="../media/image223.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7.png"/><Relationship Id="rId1" Type="http://schemas.openxmlformats.org/officeDocument/2006/relationships/image" Target="../media/image226.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8.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0.png"/><Relationship Id="rId1" Type="http://schemas.openxmlformats.org/officeDocument/2006/relationships/image" Target="../media/image229.png"/></Relationships>
</file>

<file path=ppt/slides/_rels/slide14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image" Target="../media/image231.pn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image" Target="../media/image23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png"/><Relationship Id="rId1"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7.png"/><Relationship Id="rId1"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9.png"/><Relationship Id="rId1"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3.png"/><Relationship Id="rId1" Type="http://schemas.openxmlformats.org/officeDocument/2006/relationships/image" Target="../media/image122.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7.png"/><Relationship Id="rId1"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9.png"/><Relationship Id="rId1" Type="http://schemas.openxmlformats.org/officeDocument/2006/relationships/image" Target="../media/image1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png"/><Relationship Id="rId1" Type="http://schemas.openxmlformats.org/officeDocument/2006/relationships/image" Target="../media/image1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9.png"/><Relationship Id="rId1" Type="http://schemas.openxmlformats.org/officeDocument/2006/relationships/image" Target="../media/image138.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2.png"/><Relationship Id="rId1" Type="http://schemas.openxmlformats.org/officeDocument/2006/relationships/image" Target="../media/image141.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476375"/>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en-US" altLang="zh-CN"/>
              <a:t> std::aligned_storage_t </a:t>
            </a:r>
            <a:r>
              <a:rPr lang="zh-CN" altLang="en-US"/>
              <a:t>伺候一下</a:t>
            </a:r>
            <a:r>
              <a:rPr lang="en-US" altLang="zh-CN"/>
              <a:t> vector</a:t>
            </a:r>
            <a:r>
              <a:rPr lang="zh-CN" altLang="en-US"/>
              <a:t>，让他确信我们要存储的数据不是对齐到</a:t>
            </a:r>
            <a:r>
              <a:rPr lang="en-US" altLang="zh-CN"/>
              <a:t> 4 </a:t>
            </a:r>
            <a:r>
              <a:rPr lang="zh-CN" altLang="en-US"/>
              <a:t>的</a:t>
            </a:r>
            <a:r>
              <a:rPr lang="en-US" altLang="zh-CN"/>
              <a:t> float</a:t>
            </a:r>
            <a:r>
              <a:rPr lang="zh-CN" altLang="en-US"/>
              <a:t>，而是对齐到</a:t>
            </a:r>
            <a:r>
              <a:rPr lang="en-US" altLang="zh-CN"/>
              <a:t> 32 </a:t>
            </a:r>
            <a:r>
              <a:rPr lang="zh-CN" altLang="en-US"/>
              <a:t>的</a:t>
            </a:r>
            <a:r>
              <a:rPr lang="en-US" altLang="zh-CN"/>
              <a:t> </a:t>
            </a:r>
            <a:r>
              <a:rPr lang="en-US" altLang="zh-CN">
                <a:sym typeface="+mn-ea"/>
              </a:rPr>
              <a:t>std::aligned_storage_t&lt;32, 32&gt;</a:t>
            </a:r>
            <a:r>
              <a:rPr lang="zh-CN" altLang="en-US">
                <a:sym typeface="+mn-ea"/>
              </a:rPr>
              <a:t>。</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章：插桩与循环分块</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a:xfrm>
            <a:off x="647700" y="1825625"/>
            <a:ext cx="7248525" cy="4351655"/>
          </a:xfrm>
        </p:spPr>
        <p:txBody>
          <a:bodyPr/>
          <a:p>
            <a:endParaRPr lang="en-US"/>
          </a:p>
        </p:txBody>
      </p:sp>
      <p:pic>
        <p:nvPicPr>
          <p:cNvPr id="5" name="Content Placeholder 4"/>
          <p:cNvPicPr>
            <a:picLocks noChangeAspect="1"/>
          </p:cNvPicPr>
          <p:nvPr>
            <p:ph sz="half" idx="2"/>
          </p:nvPr>
        </p:nvPicPr>
        <p:blipFill>
          <a:blip r:embed="rId1"/>
          <a:stretch>
            <a:fillRect/>
          </a:stretch>
        </p:blipFill>
        <p:spPr>
          <a:xfrm>
            <a:off x="8522335" y="1763395"/>
            <a:ext cx="2979420" cy="436308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冷知识：并行地给浮点数组每个元素做一次加法</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8</a:t>
            </a:r>
            <a:r>
              <a:rPr lang="zh-CN" altLang="en-US"/>
              <a:t>次浮点加法</a:t>
            </a:r>
            <a:endParaRPr lang="zh-CN" altLang="en-US"/>
          </a:p>
          <a:p>
            <a:r>
              <a:rPr lang="zh-CN" altLang="en-US">
                <a:sym typeface="+mn-ea"/>
              </a:rPr>
              <a:t>如果矢量化成功（</a:t>
            </a:r>
            <a:r>
              <a:rPr lang="en-US" altLang="zh-CN">
                <a:sym typeface="+mn-ea"/>
              </a:rPr>
              <a:t>SSE</a:t>
            </a:r>
            <a:r>
              <a:rPr lang="zh-CN" altLang="en-US">
                <a:sym typeface="+mn-ea"/>
              </a:rPr>
              <a:t>）：</a:t>
            </a:r>
            <a:r>
              <a:rPr lang="en-US" altLang="zh-CN">
                <a:sym typeface="+mn-ea"/>
              </a:rPr>
              <a:t>1</a:t>
            </a:r>
            <a:r>
              <a:rPr lang="zh-CN" altLang="en-US">
                <a:sym typeface="+mn-ea"/>
              </a:rPr>
              <a:t>次浮点读写</a:t>
            </a:r>
            <a:r>
              <a:rPr lang="en-US" altLang="zh-CN">
                <a:sym typeface="+mn-ea"/>
              </a:rPr>
              <a:t> ≈ 32</a:t>
            </a:r>
            <a:r>
              <a:rPr lang="zh-CN" altLang="en-US">
                <a:sym typeface="+mn-ea"/>
              </a:rPr>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核且</a:t>
            </a:r>
            <a:r>
              <a:rPr lang="zh-CN" altLang="en-US">
                <a:sym typeface="+mn-ea"/>
              </a:rPr>
              <a:t>矢量化</a:t>
            </a:r>
            <a:r>
              <a:rPr lang="zh-CN" altLang="en-US">
                <a:sym typeface="+mn-ea"/>
              </a:rPr>
              <a:t>成功：</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a:p>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常见操作所花费的时间</a:t>
            </a:r>
            <a:endParaRPr lang="zh-CN" altLang="en-US"/>
          </a:p>
        </p:txBody>
      </p:sp>
      <p:sp>
        <p:nvSpPr>
          <p:cNvPr id="3" name="Content Placeholder 2"/>
          <p:cNvSpPr>
            <a:spLocks noGrp="1"/>
          </p:cNvSpPr>
          <p:nvPr>
            <p:ph sz="half" idx="1"/>
          </p:nvPr>
        </p:nvSpPr>
        <p:spPr/>
        <p:txBody>
          <a:bodyPr>
            <a:normAutofit lnSpcReduction="10000"/>
          </a:bodyPr>
          <a:p>
            <a:r>
              <a:rPr lang="zh-CN" altLang="en-US"/>
              <a:t>图中加法</a:t>
            </a:r>
            <a:r>
              <a:rPr lang="en-US" altLang="zh-CN"/>
              <a:t>(add)</a:t>
            </a:r>
            <a:r>
              <a:rPr lang="zh-CN" altLang="en-US"/>
              <a:t>和乘法</a:t>
            </a:r>
            <a:r>
              <a:rPr lang="en-US" altLang="zh-CN"/>
              <a:t>(mul)</a:t>
            </a:r>
            <a:r>
              <a:rPr lang="zh-CN" altLang="en-US"/>
              <a:t>都指的整数。</a:t>
            </a:r>
            <a:endParaRPr lang="zh-CN" altLang="en-US"/>
          </a:p>
          <a:p>
            <a:r>
              <a:rPr lang="zh-CN" altLang="en-US"/>
              <a:t>区别是浮点的乘法和加法基本是一样速度。</a:t>
            </a:r>
            <a:endParaRPr lang="zh-CN" altLang="en-US"/>
          </a:p>
          <a:p>
            <a:r>
              <a:rPr lang="en-US" altLang="zh-CN"/>
              <a:t>L1/2/3 read</a:t>
            </a:r>
            <a:r>
              <a:rPr lang="zh-CN" altLang="en-US"/>
              <a:t>和</a:t>
            </a:r>
            <a:r>
              <a:rPr lang="en-US" altLang="zh-CN"/>
              <a:t>Main RAM read</a:t>
            </a:r>
            <a:r>
              <a:rPr lang="zh-CN" altLang="en-US"/>
              <a:t>的时间指的是读一个缓存行（</a:t>
            </a:r>
            <a:r>
              <a:rPr lang="en-US" altLang="zh-CN"/>
              <a:t>64</a:t>
            </a:r>
            <a:r>
              <a:rPr lang="zh-CN" altLang="en-US"/>
              <a:t>字节）所花费的时间。</a:t>
            </a:r>
            <a:endParaRPr lang="zh-CN" altLang="en-US"/>
          </a:p>
          <a:p>
            <a:r>
              <a:rPr lang="zh-CN" altLang="en-US"/>
              <a:t>根据计算：</a:t>
            </a:r>
            <a:r>
              <a:rPr lang="en-US"/>
              <a:t>125/64*4≈8</a:t>
            </a:r>
            <a:endParaRPr lang="en-US"/>
          </a:p>
          <a:p>
            <a:r>
              <a:rPr lang="zh-CN" altLang="en-US"/>
              <a:t>即从主内存读取一次</a:t>
            </a:r>
            <a:r>
              <a:rPr lang="en-US" altLang="zh-CN"/>
              <a:t>float</a:t>
            </a:r>
            <a:r>
              <a:rPr lang="zh-CN" altLang="en-US"/>
              <a:t>花费</a:t>
            </a:r>
            <a:r>
              <a:rPr lang="en-US" altLang="zh-CN"/>
              <a:t>8</a:t>
            </a:r>
            <a:r>
              <a:rPr lang="zh-CN" altLang="en-US"/>
              <a:t>个</a:t>
            </a:r>
            <a:r>
              <a:rPr lang="en-US" altLang="zh-CN"/>
              <a:t>cycle</a:t>
            </a:r>
            <a:r>
              <a:rPr lang="zh-CN" altLang="en-US"/>
              <a:t>，符合小彭老师的经验公式。</a:t>
            </a:r>
            <a:endParaRPr lang="zh-CN" altLang="en-US"/>
          </a:p>
          <a:p>
            <a:r>
              <a:rPr lang="en-US">
                <a:sym typeface="+mn-ea"/>
              </a:rPr>
              <a:t>“right”</a:t>
            </a:r>
            <a:r>
              <a:rPr lang="zh-CN" altLang="en-US">
                <a:sym typeface="+mn-ea"/>
              </a:rPr>
              <a:t>和</a:t>
            </a:r>
            <a:r>
              <a:rPr lang="en-US">
                <a:sym typeface="+mn-ea"/>
              </a:rPr>
              <a:t>“</a:t>
            </a:r>
            <a:r>
              <a:rPr lang="en-US">
                <a:sym typeface="+mn-ea"/>
              </a:rPr>
              <a:t>wrong”</a:t>
            </a:r>
            <a:r>
              <a:rPr lang="zh-CN" altLang="en-US">
                <a:sym typeface="+mn-ea"/>
              </a:rPr>
              <a:t>指的是分支预测是否成功。</a:t>
            </a:r>
            <a:endParaRPr lang="zh-CN" altLang="en-US"/>
          </a:p>
        </p:txBody>
      </p:sp>
      <p:pic>
        <p:nvPicPr>
          <p:cNvPr id="7" name="Content Placeholder 6"/>
          <p:cNvPicPr>
            <a:picLocks noChangeAspect="1"/>
          </p:cNvPicPr>
          <p:nvPr>
            <p:ph sz="half" idx="2"/>
          </p:nvPr>
        </p:nvPicPr>
        <p:blipFill>
          <a:blip r:embed="rId1"/>
          <a:stretch>
            <a:fillRect/>
          </a:stretch>
        </p:blipFill>
        <p:spPr>
          <a:xfrm>
            <a:off x="6004560" y="1825625"/>
            <a:ext cx="5134610" cy="435165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使用预取指令</a:t>
            </a:r>
            <a:endParaRPr lang="zh-CN" altLang="en-US"/>
          </a:p>
        </p:txBody>
      </p:sp>
      <p:sp>
        <p:nvSpPr>
          <p:cNvPr id="3" name="Content Placeholder 2"/>
          <p:cNvSpPr>
            <a:spLocks noGrp="1"/>
          </p:cNvSpPr>
          <p:nvPr>
            <p:ph sz="half" idx="1"/>
          </p:nvPr>
        </p:nvSpPr>
        <p:spPr>
          <a:xfrm>
            <a:off x="174625" y="1755140"/>
            <a:ext cx="5181600" cy="4351338"/>
          </a:xfrm>
        </p:spPr>
        <p:txBody>
          <a:bodyPr/>
          <a:p>
            <a:r>
              <a:rPr lang="zh-CN" altLang="en-US"/>
              <a:t>反而更加慢了？</a:t>
            </a:r>
            <a:endParaRPr lang="zh-CN" altLang="en-US"/>
          </a:p>
          <a:p>
            <a:r>
              <a:rPr lang="zh-CN" altLang="en-US"/>
              <a:t>可能是因为写入了</a:t>
            </a:r>
            <a:r>
              <a:rPr lang="en-US" altLang="zh-CN"/>
              <a:t> b </a:t>
            </a:r>
            <a:r>
              <a:rPr lang="zh-CN" altLang="en-US"/>
              <a:t>污染了一级缓存，导致预取效果不好，我们用直写指令试试看。</a:t>
            </a:r>
            <a:endParaRPr lang="zh-CN" altLang="en-US"/>
          </a:p>
        </p:txBody>
      </p:sp>
      <p:pic>
        <p:nvPicPr>
          <p:cNvPr id="6" name="Content Placeholder 5"/>
          <p:cNvPicPr>
            <a:picLocks noChangeAspect="1"/>
          </p:cNvPicPr>
          <p:nvPr>
            <p:ph sz="half" idx="2"/>
          </p:nvPr>
        </p:nvPicPr>
        <p:blipFill>
          <a:blip r:embed="rId1"/>
          <a:stretch>
            <a:fillRect/>
          </a:stretch>
        </p:blipFill>
        <p:spPr>
          <a:xfrm>
            <a:off x="5553710" y="1147445"/>
            <a:ext cx="6583680" cy="4241165"/>
          </a:xfrm>
          <a:prstGeom prst="rect">
            <a:avLst/>
          </a:prstGeom>
        </p:spPr>
      </p:pic>
      <p:pic>
        <p:nvPicPr>
          <p:cNvPr id="7" name="Picture 6"/>
          <p:cNvPicPr>
            <a:picLocks noChangeAspect="1"/>
          </p:cNvPicPr>
          <p:nvPr/>
        </p:nvPicPr>
        <p:blipFill>
          <a:blip r:embed="rId2"/>
          <a:stretch>
            <a:fillRect/>
          </a:stretch>
        </p:blipFill>
        <p:spPr>
          <a:xfrm>
            <a:off x="2983230" y="5655945"/>
            <a:ext cx="6225540" cy="92202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使用直写指令</a:t>
            </a:r>
            <a:endParaRPr lang="zh-CN" altLang="en-US"/>
          </a:p>
        </p:txBody>
      </p:sp>
      <p:sp>
        <p:nvSpPr>
          <p:cNvPr id="3" name="Content Placeholder 2"/>
          <p:cNvSpPr>
            <a:spLocks noGrp="1"/>
          </p:cNvSpPr>
          <p:nvPr>
            <p:ph sz="half" idx="1"/>
          </p:nvPr>
        </p:nvSpPr>
        <p:spPr/>
        <p:txBody>
          <a:bodyPr/>
          <a:p>
            <a:r>
              <a:rPr lang="zh-CN" altLang="en-US"/>
              <a:t>反而更加更加慢了？</a:t>
            </a:r>
            <a:endParaRPr lang="zh-CN" altLang="en-US"/>
          </a:p>
          <a:p>
            <a:r>
              <a:rPr lang="zh-CN" altLang="en-US"/>
              <a:t>可能是因为直写的时间点</a:t>
            </a:r>
            <a:r>
              <a:rPr lang="zh-CN" altLang="en-US">
                <a:sym typeface="+mn-ea"/>
              </a:rPr>
              <a:t>过于分散了</a:t>
            </a:r>
            <a:r>
              <a:rPr lang="zh-CN" altLang="en-US"/>
              <a:t>，因为中间还夹杂着加法的运算，导致写入挂起队列指令太长，</a:t>
            </a:r>
            <a:r>
              <a:rPr lang="en-US" altLang="zh-CN"/>
              <a:t>CPU</a:t>
            </a:r>
            <a:r>
              <a:rPr lang="zh-CN" altLang="en-US"/>
              <a:t>放弃了合并的直写。</a:t>
            </a:r>
            <a:endParaRPr lang="zh-CN" altLang="en-US"/>
          </a:p>
          <a:p>
            <a:r>
              <a:rPr lang="zh-CN" altLang="en-US"/>
              <a:t>我们把</a:t>
            </a:r>
            <a:r>
              <a:rPr lang="en-US" altLang="zh-CN"/>
              <a:t> stream </a:t>
            </a:r>
            <a:r>
              <a:rPr lang="zh-CN" altLang="en-US"/>
              <a:t>指令全部合并到一个时间点附近看看。</a:t>
            </a:r>
            <a:endParaRPr lang="zh-CN" altLang="en-US"/>
          </a:p>
        </p:txBody>
      </p:sp>
      <p:pic>
        <p:nvPicPr>
          <p:cNvPr id="8" name="Picture 7"/>
          <p:cNvPicPr>
            <a:picLocks noChangeAspect="1"/>
          </p:cNvPicPr>
          <p:nvPr/>
        </p:nvPicPr>
        <p:blipFill>
          <a:blip r:embed="rId1"/>
          <a:stretch>
            <a:fillRect/>
          </a:stretch>
        </p:blipFill>
        <p:spPr>
          <a:xfrm>
            <a:off x="2589530" y="5601335"/>
            <a:ext cx="6729730" cy="1078865"/>
          </a:xfrm>
          <a:prstGeom prst="rect">
            <a:avLst/>
          </a:prstGeom>
        </p:spPr>
      </p:pic>
      <p:pic>
        <p:nvPicPr>
          <p:cNvPr id="12" name="Content Placeholder 11"/>
          <p:cNvPicPr>
            <a:picLocks noChangeAspect="1"/>
          </p:cNvPicPr>
          <p:nvPr>
            <p:ph sz="half" idx="2"/>
          </p:nvPr>
        </p:nvPicPr>
        <p:blipFill>
          <a:blip r:embed="rId2"/>
          <a:stretch>
            <a:fillRect/>
          </a:stretch>
        </p:blipFill>
        <p:spPr>
          <a:xfrm>
            <a:off x="5974080" y="1482725"/>
            <a:ext cx="6217920" cy="3893185"/>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让直写指令在时空上尽可能靠拢</a:t>
            </a:r>
            <a:endParaRPr lang="zh-CN" altLang="en-US"/>
          </a:p>
        </p:txBody>
      </p:sp>
      <p:sp>
        <p:nvSpPr>
          <p:cNvPr id="3" name="Content Placeholder 2"/>
          <p:cNvSpPr>
            <a:spLocks noGrp="1"/>
          </p:cNvSpPr>
          <p:nvPr>
            <p:ph sz="half" idx="1"/>
          </p:nvPr>
        </p:nvSpPr>
        <p:spPr/>
        <p:txBody>
          <a:bodyPr/>
          <a:p>
            <a:r>
              <a:rPr lang="zh-CN"/>
              <a:t>把</a:t>
            </a:r>
            <a:r>
              <a:rPr lang="en-US" altLang="zh-CN"/>
              <a:t> res </a:t>
            </a:r>
            <a:r>
              <a:rPr lang="zh-CN" altLang="en-US"/>
              <a:t>变成数组暂时存一下，最后再一次性用</a:t>
            </a:r>
            <a:r>
              <a:rPr lang="en-US" altLang="zh-CN"/>
              <a:t> stream </a:t>
            </a:r>
            <a:r>
              <a:rPr lang="zh-CN" altLang="en-US"/>
              <a:t>写入。</a:t>
            </a:r>
            <a:r>
              <a:rPr lang="zh-CN"/>
              <a:t>的确有正面效果！看来</a:t>
            </a:r>
            <a:r>
              <a:rPr lang="en-US" altLang="zh-CN"/>
              <a:t> stream </a:t>
            </a:r>
            <a:r>
              <a:rPr lang="zh-CN" altLang="en-US"/>
              <a:t>需要时空上集中一起效果才比较好。</a:t>
            </a:r>
            <a:endParaRPr lang="zh-CN" altLang="en-US"/>
          </a:p>
          <a:p>
            <a:r>
              <a:rPr lang="zh-CN" altLang="en-US"/>
              <a:t>之前说到预取的</a:t>
            </a:r>
            <a:r>
              <a:rPr lang="en-US" altLang="zh-CN"/>
              <a:t> _MM_HINT_NTA </a:t>
            </a:r>
            <a:r>
              <a:rPr lang="zh-CN" altLang="en-US"/>
              <a:t>是临时缓冲结构需要快点用上。其实直写的</a:t>
            </a:r>
            <a:r>
              <a:rPr lang="en-US" altLang="zh-CN"/>
              <a:t> stream </a:t>
            </a:r>
            <a:r>
              <a:rPr lang="zh-CN" altLang="en-US"/>
              <a:t>也是写入到这个</a:t>
            </a:r>
            <a:r>
              <a:rPr lang="en-US" altLang="zh-CN"/>
              <a:t> non-temporal </a:t>
            </a:r>
            <a:r>
              <a:rPr lang="zh-CN" altLang="en-US"/>
              <a:t>的缓冲结构上，所以不能让他等太久，否则会放弃合并写入，反而浪费了等待的时间。</a:t>
            </a:r>
            <a:endParaRPr lang="en-US" altLang="zh-CN"/>
          </a:p>
        </p:txBody>
      </p:sp>
      <p:pic>
        <p:nvPicPr>
          <p:cNvPr id="4" name="Picture 3"/>
          <p:cNvPicPr>
            <a:picLocks noChangeAspect="1"/>
          </p:cNvPicPr>
          <p:nvPr/>
        </p:nvPicPr>
        <p:blipFill>
          <a:blip r:embed="rId1"/>
          <a:stretch>
            <a:fillRect/>
          </a:stretch>
        </p:blipFill>
        <p:spPr>
          <a:xfrm>
            <a:off x="2360930" y="5635625"/>
            <a:ext cx="7089140" cy="1158240"/>
          </a:xfrm>
          <a:prstGeom prst="rect">
            <a:avLst/>
          </a:prstGeom>
        </p:spPr>
      </p:pic>
      <p:pic>
        <p:nvPicPr>
          <p:cNvPr id="6" name="Content Placeholder 5"/>
          <p:cNvPicPr>
            <a:picLocks noChangeAspect="1"/>
          </p:cNvPicPr>
          <p:nvPr>
            <p:ph sz="half" idx="2"/>
          </p:nvPr>
        </p:nvPicPr>
        <p:blipFill>
          <a:blip r:embed="rId2"/>
          <a:stretch>
            <a:fillRect/>
          </a:stretch>
        </p:blipFill>
        <p:spPr>
          <a:xfrm>
            <a:off x="5770880" y="948055"/>
            <a:ext cx="6421120" cy="46355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647700" y="1253490"/>
            <a:ext cx="5181600" cy="4351338"/>
          </a:xfrm>
        </p:spPr>
        <p:txBody>
          <a:bodyPr/>
          <a:p>
            <a:r>
              <a:rPr lang="zh-CN"/>
              <a:t>把一次写入</a:t>
            </a:r>
            <a:r>
              <a:rPr lang="en-US" altLang="zh-CN"/>
              <a:t>4</a:t>
            </a:r>
            <a:r>
              <a:rPr lang="zh-CN" altLang="en-US"/>
              <a:t>字节的</a:t>
            </a:r>
            <a:r>
              <a:rPr lang="en-US" altLang="zh-CN"/>
              <a:t> _mm_stream_si32 </a:t>
            </a:r>
            <a:r>
              <a:rPr lang="zh-CN" altLang="en-US"/>
              <a:t>换成了一次写入</a:t>
            </a:r>
            <a:r>
              <a:rPr lang="en-US" altLang="zh-CN"/>
              <a:t>16</a:t>
            </a:r>
            <a:r>
              <a:rPr lang="zh-CN" altLang="en-US"/>
              <a:t>字节的</a:t>
            </a:r>
            <a:r>
              <a:rPr lang="en-US" altLang="zh-CN"/>
              <a:t> _mm_stream_ps</a:t>
            </a:r>
            <a:r>
              <a:rPr lang="zh-CN" altLang="en-US"/>
              <a:t>。</a:t>
            </a:r>
            <a:endParaRPr lang="zh-CN" altLang="en-US"/>
          </a:p>
          <a:p>
            <a:r>
              <a:rPr lang="zh-CN" altLang="en-US"/>
              <a:t>顺便也把</a:t>
            </a:r>
            <a:r>
              <a:rPr lang="en-US" altLang="zh-CN"/>
              <a:t> res </a:t>
            </a:r>
            <a:r>
              <a:rPr lang="zh-CN" altLang="en-US"/>
              <a:t>换成了</a:t>
            </a:r>
            <a:r>
              <a:rPr lang="en-US" altLang="zh-CN"/>
              <a:t> __m128 </a:t>
            </a:r>
            <a:r>
              <a:rPr lang="zh-CN" altLang="en-US"/>
              <a:t>的数组，并用</a:t>
            </a:r>
            <a:r>
              <a:rPr lang="en-US" altLang="zh-CN"/>
              <a:t> _mm </a:t>
            </a:r>
            <a:r>
              <a:rPr lang="zh-CN" altLang="en-US"/>
              <a:t>系列指令读取</a:t>
            </a:r>
            <a:r>
              <a:rPr lang="en-US" altLang="zh-CN"/>
              <a:t> a </a:t>
            </a:r>
            <a:r>
              <a:rPr lang="zh-CN" altLang="en-US"/>
              <a:t>和</a:t>
            </a:r>
            <a:r>
              <a:rPr lang="zh-CN" altLang="en-US"/>
              <a:t>计算加法。</a:t>
            </a:r>
            <a:endParaRPr lang="zh-CN" altLang="en-US"/>
          </a:p>
          <a:p>
            <a:r>
              <a:rPr lang="zh-CN" altLang="en-US"/>
              <a:t>漫长的优化之路，终于有了戏剧性的回报。</a:t>
            </a:r>
            <a:endParaRPr lang="zh-CN" altLang="en-US"/>
          </a:p>
          <a:p>
            <a:r>
              <a:rPr lang="zh-CN" altLang="en-US"/>
              <a:t>但是注意到这里</a:t>
            </a:r>
            <a:r>
              <a:rPr lang="en-US" altLang="zh-CN"/>
              <a:t> res[offset] </a:t>
            </a:r>
            <a:r>
              <a:rPr lang="zh-CN" altLang="en-US"/>
              <a:t>的访问，一次只有其中一个被用上，不能很好的利用寄存器资源。</a:t>
            </a:r>
            <a:endParaRPr lang="zh-CN" altLang="en-US"/>
          </a:p>
        </p:txBody>
      </p:sp>
      <p:pic>
        <p:nvPicPr>
          <p:cNvPr id="7" name="Content Placeholder 6"/>
          <p:cNvPicPr>
            <a:picLocks noChangeAspect="1"/>
          </p:cNvPicPr>
          <p:nvPr>
            <p:ph sz="half" idx="2"/>
          </p:nvPr>
        </p:nvPicPr>
        <p:blipFill>
          <a:blip r:embed="rId1"/>
          <a:stretch>
            <a:fillRect/>
          </a:stretch>
        </p:blipFill>
        <p:spPr>
          <a:xfrm>
            <a:off x="5915660" y="1212850"/>
            <a:ext cx="6276340" cy="4123055"/>
          </a:xfrm>
          <a:prstGeom prst="rect">
            <a:avLst/>
          </a:prstGeom>
        </p:spPr>
      </p:pic>
      <p:pic>
        <p:nvPicPr>
          <p:cNvPr id="8" name="Picture 7"/>
          <p:cNvPicPr>
            <a:picLocks noChangeAspect="1"/>
          </p:cNvPicPr>
          <p:nvPr/>
        </p:nvPicPr>
        <p:blipFill>
          <a:blip r:embed="rId2"/>
          <a:stretch>
            <a:fillRect/>
          </a:stretch>
        </p:blipFill>
        <p:spPr>
          <a:xfrm>
            <a:off x="1998345" y="5404485"/>
            <a:ext cx="8195945" cy="145351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295275" y="1790700"/>
            <a:ext cx="5293995" cy="4351655"/>
          </a:xfrm>
        </p:spPr>
        <p:txBody>
          <a:bodyPr/>
          <a:p>
            <a:r>
              <a:rPr lang="zh-CN" altLang="en-US"/>
              <a:t>为了充分填满寄存器，我们把</a:t>
            </a:r>
            <a:r>
              <a:rPr lang="en-US" altLang="zh-CN"/>
              <a:t> t </a:t>
            </a:r>
            <a:r>
              <a:rPr lang="zh-CN" altLang="en-US"/>
              <a:t>循环和</a:t>
            </a:r>
            <a:r>
              <a:rPr lang="en-US" altLang="zh-CN"/>
              <a:t> offset </a:t>
            </a:r>
            <a:r>
              <a:rPr lang="zh-CN" altLang="en-US"/>
              <a:t>循环交换一下（</a:t>
            </a:r>
            <a:r>
              <a:rPr lang="en-US" altLang="zh-CN"/>
              <a:t>loop-interchange</a:t>
            </a:r>
            <a:r>
              <a:rPr lang="zh-CN" altLang="en-US"/>
              <a:t>），把</a:t>
            </a:r>
            <a:r>
              <a:rPr lang="en-US" altLang="zh-CN"/>
              <a:t> offset </a:t>
            </a:r>
            <a:r>
              <a:rPr lang="zh-CN" altLang="en-US"/>
              <a:t>换到内层循环去。这样至少能让四个寄存器同时在进行加法运算（</a:t>
            </a:r>
            <a:r>
              <a:rPr lang="en-US" altLang="zh-CN"/>
              <a:t>xmm</a:t>
            </a:r>
            <a:r>
              <a:rPr lang="zh-CN" altLang="en-US"/>
              <a:t>寄存器最多有几个来着？总之也不能太多，不然被编译器</a:t>
            </a:r>
            <a:r>
              <a:rPr lang="en-US" altLang="zh-CN"/>
              <a:t> spill </a:t>
            </a:r>
            <a:r>
              <a:rPr lang="zh-CN" altLang="en-US"/>
              <a:t>到内存就不好了），从而让</a:t>
            </a:r>
            <a:r>
              <a:rPr lang="en-US" altLang="zh-CN"/>
              <a:t>CPU</a:t>
            </a:r>
            <a:r>
              <a:rPr lang="zh-CN" altLang="en-US"/>
              <a:t>能够发现并启动指令级并行（</a:t>
            </a:r>
            <a:r>
              <a:rPr lang="en-US" altLang="zh-CN"/>
              <a:t>ILP</a:t>
            </a:r>
            <a:r>
              <a:rPr lang="zh-CN" altLang="en-US"/>
              <a:t>）。</a:t>
            </a:r>
            <a:endParaRPr lang="zh-CN" altLang="en-US"/>
          </a:p>
        </p:txBody>
      </p:sp>
      <p:pic>
        <p:nvPicPr>
          <p:cNvPr id="4" name="Picture 3"/>
          <p:cNvPicPr>
            <a:picLocks noChangeAspect="1"/>
          </p:cNvPicPr>
          <p:nvPr/>
        </p:nvPicPr>
        <p:blipFill>
          <a:blip r:embed="rId1"/>
          <a:stretch>
            <a:fillRect/>
          </a:stretch>
        </p:blipFill>
        <p:spPr>
          <a:xfrm>
            <a:off x="2165350" y="5423535"/>
            <a:ext cx="8208010" cy="1434465"/>
          </a:xfrm>
          <a:prstGeom prst="rect">
            <a:avLst/>
          </a:prstGeom>
        </p:spPr>
      </p:pic>
      <p:pic>
        <p:nvPicPr>
          <p:cNvPr id="6" name="Content Placeholder 5"/>
          <p:cNvPicPr>
            <a:picLocks noChangeAspect="1"/>
          </p:cNvPicPr>
          <p:nvPr>
            <p:ph sz="half" idx="2"/>
          </p:nvPr>
        </p:nvPicPr>
        <p:blipFill>
          <a:blip r:embed="rId2"/>
          <a:stretch>
            <a:fillRect/>
          </a:stretch>
        </p:blipFill>
        <p:spPr>
          <a:xfrm>
            <a:off x="5692140" y="1310640"/>
            <a:ext cx="6499860" cy="406019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offset </a:t>
            </a:r>
            <a:r>
              <a:rPr lang="zh-CN"/>
              <a:t>循环展开</a:t>
            </a:r>
            <a:endParaRPr lang="zh-CN"/>
          </a:p>
        </p:txBody>
      </p:sp>
      <p:sp>
        <p:nvSpPr>
          <p:cNvPr id="3" name="Content Placeholder 2"/>
          <p:cNvSpPr>
            <a:spLocks noGrp="1"/>
          </p:cNvSpPr>
          <p:nvPr>
            <p:ph sz="half" idx="1"/>
          </p:nvPr>
        </p:nvSpPr>
        <p:spPr>
          <a:xfrm>
            <a:off x="295275" y="1790700"/>
            <a:ext cx="5293995" cy="4351655"/>
          </a:xfrm>
        </p:spPr>
        <p:txBody>
          <a:bodyPr/>
          <a:p>
            <a:r>
              <a:rPr lang="zh-CN"/>
              <a:t>注意到</a:t>
            </a:r>
            <a:r>
              <a:rPr lang="en-US" altLang="zh-CN"/>
              <a:t> offset </a:t>
            </a:r>
            <a:r>
              <a:rPr lang="zh-CN" altLang="en-US"/>
              <a:t>循环只有</a:t>
            </a:r>
            <a:r>
              <a:rPr lang="en-US" altLang="zh-CN"/>
              <a:t> 4 </a:t>
            </a:r>
            <a:r>
              <a:rPr lang="zh-CN" altLang="en-US"/>
              <a:t>的大小，所以</a:t>
            </a:r>
            <a:r>
              <a:rPr lang="zh-CN"/>
              <a:t>加一下</a:t>
            </a:r>
            <a:r>
              <a:rPr lang="en-US" altLang="zh-CN"/>
              <a:t> unroll </a:t>
            </a:r>
            <a:r>
              <a:rPr lang="zh-CN" altLang="en-US"/>
              <a:t>指令让编译器自动循环展开吧。</a:t>
            </a:r>
            <a:endParaRPr lang="zh-CN" altLang="en-US"/>
          </a:p>
          <a:p>
            <a:r>
              <a:rPr lang="zh-CN" altLang="en-US"/>
              <a:t>微软编译器可能是用</a:t>
            </a:r>
            <a:r>
              <a:rPr lang="en-US" altLang="zh-CN"/>
              <a:t> #pragma unroll 4</a:t>
            </a:r>
            <a:endParaRPr lang="zh-CN" altLang="en-US"/>
          </a:p>
        </p:txBody>
      </p:sp>
      <p:pic>
        <p:nvPicPr>
          <p:cNvPr id="9" name="Picture 8"/>
          <p:cNvPicPr>
            <a:picLocks noChangeAspect="1"/>
          </p:cNvPicPr>
          <p:nvPr/>
        </p:nvPicPr>
        <p:blipFill>
          <a:blip r:embed="rId1"/>
          <a:stretch>
            <a:fillRect/>
          </a:stretch>
        </p:blipFill>
        <p:spPr>
          <a:xfrm>
            <a:off x="1522730" y="5320665"/>
            <a:ext cx="8667115" cy="1537335"/>
          </a:xfrm>
          <a:prstGeom prst="rect">
            <a:avLst/>
          </a:prstGeom>
        </p:spPr>
      </p:pic>
      <p:pic>
        <p:nvPicPr>
          <p:cNvPr id="11" name="Content Placeholder 10"/>
          <p:cNvPicPr>
            <a:picLocks noChangeAspect="1"/>
          </p:cNvPicPr>
          <p:nvPr>
            <p:ph sz="half" idx="2"/>
          </p:nvPr>
        </p:nvPicPr>
        <p:blipFill>
          <a:blip r:embed="rId2"/>
          <a:stretch>
            <a:fillRect/>
          </a:stretch>
        </p:blipFill>
        <p:spPr>
          <a:xfrm>
            <a:off x="5466715" y="901700"/>
            <a:ext cx="6725285" cy="427228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AVX </a:t>
            </a:r>
            <a:r>
              <a:rPr lang="zh-CN" altLang="en-US"/>
              <a:t>指令：宽度为</a:t>
            </a:r>
            <a:r>
              <a:rPr lang="en-US" altLang="zh-CN"/>
              <a:t> 8 </a:t>
            </a:r>
            <a:r>
              <a:rPr lang="zh-CN" altLang="en-US"/>
              <a:t>的浮点矢量</a:t>
            </a:r>
            <a:endParaRPr lang="zh-CN" altLang="en-US"/>
          </a:p>
        </p:txBody>
      </p:sp>
      <p:sp>
        <p:nvSpPr>
          <p:cNvPr id="3" name="Content Placeholder 2"/>
          <p:cNvSpPr>
            <a:spLocks noGrp="1"/>
          </p:cNvSpPr>
          <p:nvPr>
            <p:ph sz="half" idx="1"/>
          </p:nvPr>
        </p:nvSpPr>
        <p:spPr>
          <a:xfrm>
            <a:off x="0" y="1741170"/>
            <a:ext cx="5582285" cy="4351655"/>
          </a:xfrm>
        </p:spPr>
        <p:txBody>
          <a:bodyPr/>
          <a:p>
            <a:r>
              <a:rPr lang="en-US"/>
              <a:t>__m128 </a:t>
            </a:r>
            <a:r>
              <a:rPr lang="zh-CN" altLang="en-US"/>
              <a:t>一次处理四个</a:t>
            </a:r>
            <a:r>
              <a:rPr lang="en-US" altLang="zh-CN"/>
              <a:t>float</a:t>
            </a:r>
            <a:r>
              <a:rPr lang="zh-CN" altLang="en-US"/>
              <a:t>，改成</a:t>
            </a:r>
            <a:r>
              <a:rPr lang="en-US" altLang="zh-CN"/>
              <a:t> __m256 </a:t>
            </a:r>
            <a:r>
              <a:rPr lang="zh-CN" altLang="en-US"/>
              <a:t>一次处理八个</a:t>
            </a:r>
            <a:r>
              <a:rPr lang="en-US" altLang="zh-CN"/>
              <a:t>float</a:t>
            </a:r>
            <a:r>
              <a:rPr lang="zh-CN" altLang="en-US"/>
              <a:t>，应该会更快吧？的确变快了。</a:t>
            </a:r>
            <a:endParaRPr lang="zh-CN" altLang="en-US"/>
          </a:p>
          <a:p>
            <a:r>
              <a:rPr lang="zh-CN" altLang="en-US"/>
              <a:t>不过因为</a:t>
            </a:r>
            <a:r>
              <a:rPr lang="en-US" altLang="zh-CN"/>
              <a:t>res</a:t>
            </a:r>
            <a:r>
              <a:rPr lang="zh-CN" altLang="en-US"/>
              <a:t>有四个寄存器，</a:t>
            </a:r>
            <a:r>
              <a:rPr lang="en-US" altLang="zh-CN"/>
              <a:t>4*4*8=128</a:t>
            </a:r>
            <a:r>
              <a:rPr lang="zh-CN" altLang="en-US"/>
              <a:t>字节，所以</a:t>
            </a:r>
            <a:r>
              <a:rPr lang="en-US" altLang="zh-CN"/>
              <a:t> _mm_prefetch </a:t>
            </a:r>
            <a:r>
              <a:rPr lang="zh-CN" altLang="en-US"/>
              <a:t>需要预取两个缓存行才行。</a:t>
            </a:r>
            <a:endParaRPr lang="zh-CN" altLang="en-US"/>
          </a:p>
          <a:p>
            <a:r>
              <a:rPr lang="zh-CN" altLang="en-US"/>
              <a:t>顺便，这里</a:t>
            </a:r>
            <a:r>
              <a:rPr lang="en-US" altLang="zh-CN"/>
              <a:t> blockSize </a:t>
            </a:r>
            <a:r>
              <a:rPr lang="zh-CN" altLang="en-US"/>
              <a:t>和</a:t>
            </a:r>
            <a:r>
              <a:rPr lang="en-US" altLang="zh-CN"/>
              <a:t> 32 </a:t>
            </a:r>
            <a:r>
              <a:rPr lang="zh-CN" altLang="en-US"/>
              <a:t>似乎一样了，所以</a:t>
            </a:r>
            <a:r>
              <a:rPr lang="en-US" altLang="zh-CN"/>
              <a:t> xBase </a:t>
            </a:r>
            <a:r>
              <a:rPr lang="zh-CN" altLang="en-US"/>
              <a:t>也可以直接去掉了。</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增加预取的提前量</a:t>
            </a:r>
            <a:endParaRPr lang="zh-CN"/>
          </a:p>
        </p:txBody>
      </p:sp>
      <p:sp>
        <p:nvSpPr>
          <p:cNvPr id="3" name="Content Placeholder 2"/>
          <p:cNvSpPr>
            <a:spLocks noGrp="1"/>
          </p:cNvSpPr>
          <p:nvPr>
            <p:ph sz="half" idx="1"/>
          </p:nvPr>
        </p:nvSpPr>
        <p:spPr>
          <a:xfrm>
            <a:off x="0" y="1741170"/>
            <a:ext cx="5191125" cy="4351655"/>
          </a:xfrm>
        </p:spPr>
        <p:txBody>
          <a:bodyPr/>
          <a:p>
            <a:r>
              <a:rPr lang="zh-CN"/>
              <a:t>预取的地址太靠近了，可能还是会让</a:t>
            </a:r>
            <a:r>
              <a:rPr lang="en-US" altLang="zh-CN"/>
              <a:t>CPU</a:t>
            </a:r>
            <a:r>
              <a:rPr lang="zh-CN" altLang="en-US"/>
              <a:t>陷入等待，无法隐藏计算的延迟。</a:t>
            </a:r>
            <a:endParaRPr lang="zh-CN" altLang="en-US"/>
          </a:p>
          <a:p>
            <a:r>
              <a:rPr lang="zh-CN" altLang="en-US"/>
              <a:t>再稍微往前调一点点试试看。</a:t>
            </a:r>
            <a:endParaRPr lang="zh-CN" altLang="en-US"/>
          </a:p>
          <a:p>
            <a:r>
              <a:rPr lang="zh-CN" altLang="en-US"/>
              <a:t>提前量不能太多，否则需要很大的缓存大小，否则到时候读的太多又得赶到二级缓存；也不能太少，否则等计算到那里的时候数据来不及取出，导致延迟无法隐藏。</a:t>
            </a:r>
            <a:endParaRPr lang="zh-CN" altLang="en-US"/>
          </a:p>
        </p:txBody>
      </p:sp>
      <p:pic>
        <p:nvPicPr>
          <p:cNvPr id="5" name="Content Placeholder 4"/>
          <p:cNvPicPr>
            <a:picLocks noChangeAspect="1"/>
          </p:cNvPicPr>
          <p:nvPr>
            <p:ph sz="half" idx="2"/>
          </p:nvPr>
        </p:nvPicPr>
        <p:blipFill>
          <a:blip r:embed="rId1"/>
          <a:stretch>
            <a:fillRect/>
          </a:stretch>
        </p:blipFill>
        <p:spPr>
          <a:xfrm>
            <a:off x="5191125" y="1566545"/>
            <a:ext cx="7000875" cy="3724910"/>
          </a:xfrm>
          <a:prstGeom prst="rect">
            <a:avLst/>
          </a:prstGeom>
        </p:spPr>
      </p:pic>
      <p:pic>
        <p:nvPicPr>
          <p:cNvPr id="6" name="Picture 5"/>
          <p:cNvPicPr>
            <a:picLocks noChangeAspect="1"/>
          </p:cNvPicPr>
          <p:nvPr/>
        </p:nvPicPr>
        <p:blipFill>
          <a:blip r:embed="rId2"/>
          <a:stretch>
            <a:fillRect/>
          </a:stretch>
        </p:blipFill>
        <p:spPr>
          <a:xfrm>
            <a:off x="240030" y="5981065"/>
            <a:ext cx="11550015" cy="87693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270510" y="4044950"/>
            <a:ext cx="11612880" cy="2813685"/>
          </a:xfrm>
          <a:prstGeom prst="rect">
            <a:avLst/>
          </a:prstGeom>
        </p:spPr>
      </p:pic>
      <p:sp>
        <p:nvSpPr>
          <p:cNvPr id="2" name="Title 1"/>
          <p:cNvSpPr>
            <a:spLocks noGrp="1"/>
          </p:cNvSpPr>
          <p:nvPr>
            <p:ph type="title"/>
          </p:nvPr>
        </p:nvSpPr>
        <p:spPr/>
        <p:txBody>
          <a:bodyPr/>
          <a:p>
            <a:r>
              <a:rPr lang="zh-CN" altLang="en-US"/>
              <a:t>性能</a:t>
            </a:r>
            <a:r>
              <a:rPr lang="zh-CN" altLang="en-US">
                <a:sym typeface="+mn-ea"/>
              </a:rPr>
              <a:t>优化</a:t>
            </a:r>
            <a:r>
              <a:rPr lang="zh-CN" altLang="en-US"/>
              <a:t>过山车：建议改成现代桃花源记</a:t>
            </a:r>
            <a:endParaRPr lang="zh-CN" altLang="en-US"/>
          </a:p>
        </p:txBody>
      </p:sp>
      <p:sp>
        <p:nvSpPr>
          <p:cNvPr id="3" name="Content Placeholder 2"/>
          <p:cNvSpPr>
            <a:spLocks noGrp="1"/>
          </p:cNvSpPr>
          <p:nvPr>
            <p:ph sz="half" idx="1"/>
          </p:nvPr>
        </p:nvSpPr>
        <p:spPr>
          <a:xfrm>
            <a:off x="647700" y="1825625"/>
            <a:ext cx="10627995" cy="4351655"/>
          </a:xfrm>
        </p:spPr>
        <p:txBody>
          <a:bodyPr/>
          <a:p>
            <a:r>
              <a:rPr lang="zh-CN" altLang="en-US"/>
              <a:t>初极狭，才通人。复行数十步，豁然开朗。</a:t>
            </a:r>
            <a:endParaRPr lang="zh-CN" altLang="en-US"/>
          </a:p>
          <a:p>
            <a:r>
              <a:rPr lang="zh-CN" altLang="en-US"/>
              <a:t>总之，现在和没优化的</a:t>
            </a:r>
            <a:r>
              <a:rPr lang="en-US" altLang="zh-CN"/>
              <a:t> x_blur </a:t>
            </a:r>
            <a:r>
              <a:rPr lang="zh-CN" altLang="en-US"/>
              <a:t>差不多快了，应该算是优化完了。</a:t>
            </a:r>
            <a:endParaRPr lang="zh-CN" altLang="en-US"/>
          </a:p>
        </p:txBody>
      </p:sp>
      <p:sp>
        <p:nvSpPr>
          <p:cNvPr id="6" name="Rounded Rectangle 5"/>
          <p:cNvSpPr/>
          <p:nvPr/>
        </p:nvSpPr>
        <p:spPr>
          <a:xfrm>
            <a:off x="8622030" y="4919980"/>
            <a:ext cx="995045" cy="1938020"/>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a:t>
            </a:r>
            <a:endParaRPr lang="zh-CN" altLang="en-US"/>
          </a:p>
        </p:txBody>
      </p:sp>
      <p:pic>
        <p:nvPicPr>
          <p:cNvPr id="9" name="Content Placeholder 8"/>
          <p:cNvPicPr>
            <a:picLocks noChangeAspect="1"/>
          </p:cNvPicPr>
          <p:nvPr>
            <p:ph idx="1"/>
          </p:nvPr>
        </p:nvPicPr>
        <p:blipFill>
          <a:blip r:embed="rId1"/>
          <a:stretch>
            <a:fillRect/>
          </a:stretch>
        </p:blipFill>
        <p:spPr>
          <a:xfrm>
            <a:off x="1932305" y="1767840"/>
            <a:ext cx="7945120" cy="4466590"/>
          </a:xfrm>
          <a:prstGeom prst="rect">
            <a:avLst/>
          </a:prstGeom>
        </p:spPr>
      </p:pic>
      <p:sp>
        <p:nvSpPr>
          <p:cNvPr id="6" name="Text Box 5"/>
          <p:cNvSpPr txBox="1"/>
          <p:nvPr/>
        </p:nvSpPr>
        <p:spPr>
          <a:xfrm>
            <a:off x="4759325" y="0"/>
            <a:ext cx="7432675" cy="368300"/>
          </a:xfrm>
          <a:prstGeom prst="rect">
            <a:avLst/>
          </a:prstGeom>
          <a:noFill/>
        </p:spPr>
        <p:txBody>
          <a:bodyPr wrap="square" rtlCol="0" anchor="t">
            <a:spAutoFit/>
          </a:bodyPr>
          <a:p>
            <a:r>
              <a:rPr lang="zh-CN" altLang="en-US">
                <a:sym typeface="+mn-ea"/>
              </a:rPr>
              <a:t>源码在：</a:t>
            </a:r>
            <a:r>
              <a:rPr lang="en-US" altLang="zh-CN">
                <a:sym typeface="+mn-ea"/>
              </a:rPr>
              <a:t>github.com/parallel101/</a:t>
            </a:r>
            <a:r>
              <a:rPr lang="zh-CN" altLang="en-US">
                <a:sym typeface="+mn-ea"/>
              </a:rPr>
              <a:t>course/</a:t>
            </a:r>
            <a:r>
              <a:rPr lang="en-US" altLang="zh-CN">
                <a:sym typeface="+mn-ea"/>
              </a:rPr>
              <a:t>blob/master/</a:t>
            </a:r>
            <a:r>
              <a:rPr lang="zh-CN" altLang="en-US">
                <a:sym typeface="+mn-ea"/>
              </a:rPr>
              <a:t>07/06_stencil/03</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测试</a:t>
            </a:r>
            <a:endParaRPr lang="en-US" altLang="zh-CN">
              <a:sym typeface="+mn-ea"/>
            </a:endParaRPr>
          </a:p>
        </p:txBody>
      </p:sp>
      <p:pic>
        <p:nvPicPr>
          <p:cNvPr id="6" name="Picture 5"/>
          <p:cNvPicPr>
            <a:picLocks noChangeAspect="1"/>
          </p:cNvPicPr>
          <p:nvPr/>
        </p:nvPicPr>
        <p:blipFill>
          <a:blip r:embed="rId1"/>
          <a:stretch>
            <a:fillRect/>
          </a:stretch>
        </p:blipFill>
        <p:spPr>
          <a:xfrm>
            <a:off x="7463790" y="1725930"/>
            <a:ext cx="2133600" cy="676275"/>
          </a:xfrm>
          <a:prstGeom prst="rect">
            <a:avLst/>
          </a:prstGeom>
        </p:spPr>
      </p:pic>
      <p:pic>
        <p:nvPicPr>
          <p:cNvPr id="10" name="Content Placeholder 9"/>
          <p:cNvPicPr>
            <a:picLocks noChangeAspect="1"/>
          </p:cNvPicPr>
          <p:nvPr>
            <p:ph sz="half" idx="2"/>
          </p:nvPr>
        </p:nvPicPr>
        <p:blipFill>
          <a:blip r:embed="rId2"/>
          <a:stretch>
            <a:fillRect/>
          </a:stretch>
        </p:blipFill>
        <p:spPr>
          <a:xfrm>
            <a:off x="5981700" y="2543810"/>
            <a:ext cx="5181600" cy="2914015"/>
          </a:xfrm>
          <a:prstGeom prst="rect">
            <a:avLst/>
          </a:prstGeom>
        </p:spPr>
      </p:pic>
      <p:pic>
        <p:nvPicPr>
          <p:cNvPr id="14" name="Content Placeholder 13"/>
          <p:cNvPicPr>
            <a:picLocks noChangeAspect="1"/>
          </p:cNvPicPr>
          <p:nvPr>
            <p:ph sz="half" idx="1"/>
          </p:nvPr>
        </p:nvPicPr>
        <p:blipFill>
          <a:blip r:embed="rId3"/>
          <a:stretch>
            <a:fillRect/>
          </a:stretch>
        </p:blipFill>
        <p:spPr>
          <a:xfrm>
            <a:off x="647700" y="2545080"/>
            <a:ext cx="5181600" cy="2911475"/>
          </a:xfrm>
          <a:prstGeom prst="rect">
            <a:avLst/>
          </a:prstGeom>
        </p:spPr>
      </p:pic>
      <p:pic>
        <p:nvPicPr>
          <p:cNvPr id="15" name="Picture 14"/>
          <p:cNvPicPr>
            <a:picLocks noChangeAspect="1"/>
          </p:cNvPicPr>
          <p:nvPr/>
        </p:nvPicPr>
        <p:blipFill>
          <a:blip r:embed="rId4"/>
          <a:stretch>
            <a:fillRect/>
          </a:stretch>
        </p:blipFill>
        <p:spPr>
          <a:xfrm>
            <a:off x="2286000" y="1725930"/>
            <a:ext cx="1905000" cy="647700"/>
          </a:xfrm>
          <a:prstGeom prst="rect">
            <a:avLst/>
          </a:prstGeom>
        </p:spPr>
      </p:pic>
      <p:sp>
        <p:nvSpPr>
          <p:cNvPr id="16" name="Text Box 15"/>
          <p:cNvSpPr txBox="1"/>
          <p:nvPr/>
        </p:nvSpPr>
        <p:spPr>
          <a:xfrm>
            <a:off x="7524750" y="5714365"/>
            <a:ext cx="2011680" cy="368300"/>
          </a:xfrm>
          <a:prstGeom prst="rect">
            <a:avLst/>
          </a:prstGeom>
          <a:noFill/>
        </p:spPr>
        <p:txBody>
          <a:bodyPr wrap="none" rtlCol="0" anchor="t">
            <a:spAutoFit/>
          </a:bodyPr>
          <a:p>
            <a:pPr algn="l"/>
            <a:r>
              <a:rPr lang="zh-CN" altLang="en-US">
                <a:sym typeface="+mn-ea"/>
              </a:rPr>
              <a:t>两步走的高斯模糊</a:t>
            </a:r>
            <a:endParaRPr lang="en-US"/>
          </a:p>
        </p:txBody>
      </p:sp>
      <p:sp>
        <p:nvSpPr>
          <p:cNvPr id="17" name="Text Box 16"/>
          <p:cNvSpPr txBox="1"/>
          <p:nvPr/>
        </p:nvSpPr>
        <p:spPr>
          <a:xfrm>
            <a:off x="2232660" y="5657850"/>
            <a:ext cx="2011680" cy="368300"/>
          </a:xfrm>
          <a:prstGeom prst="rect">
            <a:avLst/>
          </a:prstGeom>
          <a:noFill/>
        </p:spPr>
        <p:txBody>
          <a:bodyPr wrap="none" rtlCol="0" anchor="t">
            <a:spAutoFit/>
          </a:bodyPr>
          <a:p>
            <a:pPr algn="l"/>
            <a:r>
              <a:rPr lang="zh-CN" altLang="en-US">
                <a:sym typeface="+mn-ea"/>
              </a:rPr>
              <a:t>两步走的箱型滤波</a:t>
            </a:r>
            <a:endParaRPr lang="en-US" altLang="zh-CN">
              <a:sym typeface="+mn-ea"/>
            </a:endParaRPr>
          </a:p>
        </p:txBody>
      </p:sp>
      <p:sp>
        <p:nvSpPr>
          <p:cNvPr id="18" name="Text Box 17"/>
          <p:cNvSpPr txBox="1"/>
          <p:nvPr/>
        </p:nvSpPr>
        <p:spPr>
          <a:xfrm>
            <a:off x="4014470" y="0"/>
            <a:ext cx="8177530" cy="645160"/>
          </a:xfrm>
          <a:prstGeom prst="rect">
            <a:avLst/>
          </a:prstGeom>
          <a:noFill/>
        </p:spPr>
        <p:txBody>
          <a:bodyPr wrap="square" rtlCol="0">
            <a:spAutoFit/>
          </a:bodyPr>
          <a:p>
            <a:r>
              <a:rPr lang="zh-CN" altLang="en-US"/>
              <a:t>黑边是因为我们</a:t>
            </a:r>
            <a:r>
              <a:rPr lang="en-US" altLang="zh-CN"/>
              <a:t> ndarray </a:t>
            </a:r>
            <a:r>
              <a:rPr lang="zh-CN" altLang="en-US"/>
              <a:t>采用的</a:t>
            </a:r>
            <a:r>
              <a:rPr lang="en-US" altLang="zh-CN"/>
              <a:t> ghost cell </a:t>
            </a:r>
            <a:r>
              <a:rPr lang="zh-CN" altLang="en-US"/>
              <a:t>避免越界，可以手动填充一下这些</a:t>
            </a:r>
            <a:r>
              <a:rPr lang="en-US" altLang="zh-CN"/>
              <a:t> ghost cell </a:t>
            </a:r>
            <a:r>
              <a:rPr lang="zh-CN" altLang="en-US"/>
              <a:t>为</a:t>
            </a:r>
            <a:r>
              <a:rPr lang="en-US" altLang="zh-CN"/>
              <a:t> clamp </a:t>
            </a:r>
            <a:r>
              <a:rPr lang="zh-CN" altLang="en-US"/>
              <a:t>之类，不过我们是性能优化课，不是图像处理课所以不卷了</a:t>
            </a:r>
            <a:endParaRPr lang="en-US" altLang="zh-CN"/>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什么是两步走？</a:t>
            </a:r>
            <a:endParaRPr lang="zh-CN" altLang="en-US"/>
          </a:p>
        </p:txBody>
      </p:sp>
      <p:pic>
        <p:nvPicPr>
          <p:cNvPr id="5" name="Content Placeholder 4"/>
          <p:cNvPicPr>
            <a:picLocks noChangeAspect="1"/>
          </p:cNvPicPr>
          <p:nvPr>
            <p:ph sz="half" idx="1"/>
          </p:nvPr>
        </p:nvPicPr>
        <p:blipFill>
          <a:blip r:embed="rId1"/>
          <a:stretch>
            <a:fillRect/>
          </a:stretch>
        </p:blipFill>
        <p:spPr>
          <a:xfrm>
            <a:off x="704215" y="4022725"/>
            <a:ext cx="5067300" cy="146685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3945255"/>
            <a:ext cx="5181600" cy="1621790"/>
          </a:xfrm>
          <a:prstGeom prst="rect">
            <a:avLst/>
          </a:prstGeom>
        </p:spPr>
      </p:pic>
      <p:pic>
        <p:nvPicPr>
          <p:cNvPr id="8" name="Picture 7"/>
          <p:cNvPicPr>
            <a:picLocks noChangeAspect="1"/>
          </p:cNvPicPr>
          <p:nvPr/>
        </p:nvPicPr>
        <p:blipFill>
          <a:blip r:embed="rId3"/>
          <a:stretch>
            <a:fillRect/>
          </a:stretch>
        </p:blipFill>
        <p:spPr>
          <a:xfrm>
            <a:off x="6980555" y="1815465"/>
            <a:ext cx="3455035" cy="2037080"/>
          </a:xfrm>
          <a:prstGeom prst="rect">
            <a:avLst/>
          </a:prstGeom>
        </p:spPr>
      </p:pic>
      <p:pic>
        <p:nvPicPr>
          <p:cNvPr id="9" name="Picture 8"/>
          <p:cNvPicPr>
            <a:picLocks noChangeAspect="1"/>
          </p:cNvPicPr>
          <p:nvPr/>
        </p:nvPicPr>
        <p:blipFill>
          <a:blip r:embed="rId4"/>
          <a:stretch>
            <a:fillRect/>
          </a:stretch>
        </p:blipFill>
        <p:spPr>
          <a:xfrm>
            <a:off x="1652905" y="1940560"/>
            <a:ext cx="3025140" cy="1961515"/>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章：矩阵与莫顿码</a:t>
            </a:r>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blockSize^2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什么是莫顿码</a:t>
            </a:r>
            <a:r>
              <a:rPr lang="en-US" altLang="zh-CN"/>
              <a:t>(morton code)</a:t>
            </a:r>
            <a:r>
              <a:rPr lang="zh-CN" altLang="en-US"/>
              <a:t>？有什么用？</a:t>
            </a:r>
            <a:endParaRPr lang="zh-CN" altLang="en-US"/>
          </a:p>
        </p:txBody>
      </p:sp>
      <p:sp>
        <p:nvSpPr>
          <p:cNvPr id="6" name="Content Placeholder 5"/>
          <p:cNvSpPr/>
          <p:nvPr>
            <p:ph sz="half" idx="1"/>
          </p:nvPr>
        </p:nvSpPr>
        <p:spPr>
          <a:xfrm>
            <a:off x="106045" y="1481455"/>
            <a:ext cx="6673850" cy="5242560"/>
          </a:xfrm>
        </p:spPr>
        <p:txBody>
          <a:bodyPr>
            <a:normAutofit fontScale="90000" lnSpcReduction="20000"/>
          </a:bodyPr>
          <a:p>
            <a:r>
              <a:rPr lang="zh-CN" altLang="en-US"/>
              <a:t>如</a:t>
            </a:r>
            <a:r>
              <a:rPr lang="en-US" altLang="zh-CN"/>
              <a:t> x=x1x2x3, y=y1y2y3</a:t>
            </a:r>
            <a:endParaRPr lang="en-US" altLang="zh-CN"/>
          </a:p>
          <a:p>
            <a:r>
              <a:rPr lang="zh-CN" altLang="en-US"/>
              <a:t>则他们的莫顿码：</a:t>
            </a:r>
            <a:r>
              <a:rPr lang="en-US" altLang="zh-CN"/>
              <a:t>m(x,y)=y1x1y2x2y3x3</a:t>
            </a:r>
            <a:endParaRPr lang="en-US" altLang="zh-CN"/>
          </a:p>
          <a:p>
            <a:r>
              <a:rPr lang="zh-CN" altLang="en-US"/>
              <a:t>二维莫顿编码可以把两个长度为</a:t>
            </a:r>
            <a:r>
              <a:rPr lang="en-US" altLang="zh-CN"/>
              <a:t>n</a:t>
            </a:r>
            <a:r>
              <a:rPr lang="zh-CN" altLang="en-US"/>
              <a:t>的二进制数，交错打包成一个长度</a:t>
            </a:r>
            <a:r>
              <a:rPr lang="en-US" altLang="zh-CN"/>
              <a:t>2*n</a:t>
            </a:r>
            <a:r>
              <a:rPr lang="zh-CN" altLang="en-US"/>
              <a:t>的二进制数。而莫顿编码的逆运算，就是莫顿解码：</a:t>
            </a:r>
            <a:endParaRPr lang="zh-CN" altLang="en-US"/>
          </a:p>
          <a:p>
            <a:r>
              <a:rPr lang="en-US" altLang="zh-CN"/>
              <a:t>mdec(m1m2m3m4)=(m2m4, m1m3)</a:t>
            </a:r>
            <a:endParaRPr lang="en-US" altLang="zh-CN"/>
          </a:p>
          <a:p>
            <a:r>
              <a:rPr lang="zh-CN" altLang="en-US"/>
              <a:t>莫顿码的几何意义在于，以</a:t>
            </a:r>
            <a:r>
              <a:rPr lang="en-US" altLang="zh-CN"/>
              <a:t> (x,y)=mdec(t) </a:t>
            </a:r>
            <a:r>
              <a:rPr lang="zh-CN" altLang="en-US"/>
              <a:t>为参数方程，可以生成一条分形（自相似）的</a:t>
            </a:r>
            <a:r>
              <a:rPr lang="en-US" altLang="zh-CN"/>
              <a:t>Z</a:t>
            </a:r>
            <a:r>
              <a:rPr lang="zh-CN" altLang="en-US"/>
              <a:t>字型曲线。</a:t>
            </a:r>
            <a:r>
              <a:rPr lang="zh-CN" altLang="en-US">
                <a:sym typeface="+mn-ea"/>
              </a:rPr>
              <a:t>该曲线的有一个</a:t>
            </a:r>
            <a:r>
              <a:rPr lang="zh-CN" altLang="en-US"/>
              <a:t>性质，上面两个</a:t>
            </a:r>
            <a:r>
              <a:rPr lang="en-US" altLang="zh-CN"/>
              <a:t>(x,y)</a:t>
            </a:r>
            <a:r>
              <a:rPr lang="zh-CN" altLang="en-US"/>
              <a:t>坐标相近的点，他们的</a:t>
            </a:r>
            <a:r>
              <a:rPr lang="en-US" altLang="zh-CN"/>
              <a:t>t</a:t>
            </a:r>
            <a:r>
              <a:rPr lang="zh-CN" altLang="en-US"/>
              <a:t>也相近（大概率）。</a:t>
            </a:r>
            <a:endParaRPr lang="zh-CN" altLang="en-US"/>
          </a:p>
          <a:p>
            <a:r>
              <a:rPr lang="zh-CN" altLang="en-US"/>
              <a:t>意义：可以用一维的</a:t>
            </a:r>
            <a:r>
              <a:rPr lang="en-US" altLang="zh-CN"/>
              <a:t> t </a:t>
            </a:r>
            <a:r>
              <a:rPr lang="zh-CN" altLang="en-US"/>
              <a:t>遍历二维的网格，然后用</a:t>
            </a:r>
            <a:r>
              <a:rPr lang="en-US" altLang="zh-CN"/>
              <a:t>mdec(t) </a:t>
            </a:r>
            <a:r>
              <a:rPr lang="zh-CN" altLang="en-US"/>
              <a:t>求出要访问元素的</a:t>
            </a:r>
            <a:r>
              <a:rPr lang="en-US" altLang="zh-CN"/>
              <a:t> (x,y) </a:t>
            </a:r>
            <a:r>
              <a:rPr lang="zh-CN" altLang="en-US"/>
              <a:t>坐标，这样可以保证的数据在时间</a:t>
            </a:r>
            <a:r>
              <a:rPr lang="en-US" altLang="zh-CN"/>
              <a:t>t</a:t>
            </a:r>
            <a:r>
              <a:rPr lang="zh-CN" altLang="en-US"/>
              <a:t>上是接近的，同时二维空间上</a:t>
            </a:r>
            <a:r>
              <a:rPr lang="en-US" altLang="zh-CN"/>
              <a:t> (x,y) </a:t>
            </a:r>
            <a:r>
              <a:rPr lang="zh-CN" altLang="en-US"/>
              <a:t>也是接近的，有利于访存局域性。</a:t>
            </a:r>
            <a:endParaRPr lang="zh-CN" altLang="en-US"/>
          </a:p>
          <a:p>
            <a:r>
              <a:rPr lang="zh-CN" altLang="en-US"/>
              <a:t>莫顿码还可用于构建八叉树、</a:t>
            </a:r>
            <a:r>
              <a:rPr lang="en-US" altLang="zh-CN"/>
              <a:t>BVH</a:t>
            </a:r>
            <a:r>
              <a:rPr lang="zh-CN" altLang="en-US"/>
              <a:t>等，但不是今天的话题。</a:t>
            </a:r>
            <a:endParaRPr lang="zh-CN" altLang="en-US"/>
          </a:p>
        </p:txBody>
      </p:sp>
      <p:pic>
        <p:nvPicPr>
          <p:cNvPr id="7" name="Content Placeholder 4"/>
          <p:cNvPicPr>
            <a:picLocks noChangeAspect="1"/>
          </p:cNvPicPr>
          <p:nvPr>
            <p:ph sz="half" idx="2"/>
          </p:nvPr>
        </p:nvPicPr>
        <p:blipFill>
          <a:blip r:embed="rId1"/>
          <a:stretch>
            <a:fillRect/>
          </a:stretch>
        </p:blipFill>
        <p:spPr>
          <a:xfrm>
            <a:off x="6780530" y="1847215"/>
            <a:ext cx="4423410" cy="4351655"/>
          </a:xfrm>
          <a:prstGeom prst="rect">
            <a:avLst/>
          </a:prstGeom>
        </p:spPr>
      </p:pic>
      <p:pic>
        <p:nvPicPr>
          <p:cNvPr id="3" name="Picture 2"/>
          <p:cNvPicPr>
            <a:picLocks noChangeAspect="1"/>
          </p:cNvPicPr>
          <p:nvPr/>
        </p:nvPicPr>
        <p:blipFill>
          <a:blip r:embed="rId2"/>
          <a:stretch>
            <a:fillRect/>
          </a:stretch>
        </p:blipFill>
        <p:spPr>
          <a:xfrm>
            <a:off x="6780530" y="1584325"/>
            <a:ext cx="4686300" cy="4876800"/>
          </a:xfrm>
          <a:prstGeom prst="rect">
            <a:avLst/>
          </a:prstGeom>
        </p:spPr>
      </p:pic>
      <p:sp>
        <p:nvSpPr>
          <p:cNvPr id="4" name="Text Box 3"/>
          <p:cNvSpPr txBox="1"/>
          <p:nvPr/>
        </p:nvSpPr>
        <p:spPr>
          <a:xfrm>
            <a:off x="6462395" y="0"/>
            <a:ext cx="5729605" cy="368300"/>
          </a:xfrm>
          <a:prstGeom prst="rect">
            <a:avLst/>
          </a:prstGeom>
          <a:noFill/>
        </p:spPr>
        <p:txBody>
          <a:bodyPr wrap="square" rtlCol="0" anchor="t">
            <a:spAutoFit/>
          </a:bodyPr>
          <a:p>
            <a:r>
              <a:rPr lang="en-US"/>
              <a:t>https://cloud.tencent.com/developer/article/1461134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莫顿编码</a:t>
            </a:r>
            <a:r>
              <a:rPr lang="en-US" altLang="zh-CN"/>
              <a:t>(encode)</a:t>
            </a:r>
            <a:r>
              <a:rPr lang="zh-CN" altLang="en-US"/>
              <a:t>和解码</a:t>
            </a:r>
            <a:r>
              <a:rPr lang="en-US" altLang="zh-CN"/>
              <a:t>(decode)</a:t>
            </a:r>
            <a:r>
              <a:rPr lang="zh-CN" altLang="en-US"/>
              <a:t>的实现</a:t>
            </a:r>
            <a:endParaRPr lang="zh-CN" altLang="en-US"/>
          </a:p>
        </p:txBody>
      </p:sp>
      <p:pic>
        <p:nvPicPr>
          <p:cNvPr id="4" name="Content Placeholder 3"/>
          <p:cNvPicPr>
            <a:picLocks noChangeAspect="1"/>
          </p:cNvPicPr>
          <p:nvPr>
            <p:ph sz="half" idx="1"/>
          </p:nvPr>
        </p:nvPicPr>
        <p:blipFill>
          <a:blip r:embed="rId1"/>
          <a:stretch>
            <a:fillRect/>
          </a:stretch>
        </p:blipFill>
        <p:spPr>
          <a:xfrm>
            <a:off x="-13970" y="1463040"/>
            <a:ext cx="4376420" cy="5069840"/>
          </a:xfrm>
          <a:prstGeom prst="rect">
            <a:avLst/>
          </a:prstGeom>
        </p:spPr>
      </p:pic>
      <p:pic>
        <p:nvPicPr>
          <p:cNvPr id="5" name="Content Placeholder 4"/>
          <p:cNvPicPr>
            <a:picLocks noChangeAspect="1"/>
          </p:cNvPicPr>
          <p:nvPr>
            <p:ph sz="half" idx="2"/>
          </p:nvPr>
        </p:nvPicPr>
        <p:blipFill>
          <a:blip r:embed="rId2"/>
          <a:stretch>
            <a:fillRect/>
          </a:stretch>
        </p:blipFill>
        <p:spPr>
          <a:xfrm>
            <a:off x="4512310" y="1470660"/>
            <a:ext cx="7701280" cy="5061585"/>
          </a:xfrm>
          <a:prstGeom prst="rect">
            <a:avLst/>
          </a:prstGeom>
        </p:spPr>
      </p:pic>
      <p:sp>
        <p:nvSpPr>
          <p:cNvPr id="8" name="Text Box 7"/>
          <p:cNvSpPr txBox="1"/>
          <p:nvPr/>
        </p:nvSpPr>
        <p:spPr>
          <a:xfrm>
            <a:off x="6454775" y="0"/>
            <a:ext cx="5737225" cy="645160"/>
          </a:xfrm>
          <a:prstGeom prst="rect">
            <a:avLst/>
          </a:prstGeom>
          <a:noFill/>
        </p:spPr>
        <p:txBody>
          <a:bodyPr wrap="square" rtlCol="0">
            <a:spAutoFit/>
          </a:bodyPr>
          <a:p>
            <a:r>
              <a:rPr lang="en-US"/>
              <a:t>morton2d::encode</a:t>
            </a:r>
            <a:r>
              <a:rPr lang="zh-CN" altLang="en-US"/>
              <a:t>把</a:t>
            </a:r>
            <a:r>
              <a:rPr lang="en-US" altLang="zh-CN"/>
              <a:t>2</a:t>
            </a:r>
            <a:r>
              <a:rPr lang="zh-CN" altLang="en-US"/>
              <a:t>个</a:t>
            </a:r>
            <a:r>
              <a:rPr lang="en-US"/>
              <a:t>32</a:t>
            </a:r>
            <a:r>
              <a:rPr lang="zh-CN" altLang="en-US"/>
              <a:t>位整数变成一个</a:t>
            </a:r>
            <a:r>
              <a:rPr lang="en-US" altLang="zh-CN"/>
              <a:t>64</a:t>
            </a:r>
            <a:r>
              <a:rPr lang="zh-CN" altLang="en-US"/>
              <a:t>位整数</a:t>
            </a:r>
            <a:endParaRPr lang="zh-CN" altLang="en-US"/>
          </a:p>
          <a:p>
            <a:r>
              <a:rPr lang="en-US">
                <a:sym typeface="+mn-ea"/>
              </a:rPr>
              <a:t>morton3d::encode</a:t>
            </a:r>
            <a:r>
              <a:rPr lang="zh-CN" altLang="en-US">
                <a:sym typeface="+mn-ea"/>
              </a:rPr>
              <a:t>把</a:t>
            </a:r>
            <a:r>
              <a:rPr lang="en-US" altLang="zh-CN">
                <a:sym typeface="+mn-ea"/>
              </a:rPr>
              <a:t>3</a:t>
            </a:r>
            <a:r>
              <a:rPr lang="zh-CN" altLang="en-US">
                <a:sym typeface="+mn-ea"/>
              </a:rPr>
              <a:t>个</a:t>
            </a:r>
            <a:r>
              <a:rPr lang="en-US">
                <a:sym typeface="+mn-ea"/>
              </a:rPr>
              <a:t>21</a:t>
            </a:r>
            <a:r>
              <a:rPr lang="zh-CN" altLang="en-US">
                <a:sym typeface="+mn-ea"/>
              </a:rPr>
              <a:t>位整数变成一个</a:t>
            </a:r>
            <a:r>
              <a:rPr lang="en-US" altLang="zh-CN">
                <a:sym typeface="+mn-ea"/>
              </a:rPr>
              <a:t>63</a:t>
            </a:r>
            <a:r>
              <a:rPr lang="zh-CN" altLang="en-US">
                <a:sym typeface="+mn-ea"/>
              </a:rPr>
              <a:t>位整数</a:t>
            </a:r>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：按照</a:t>
            </a:r>
            <a:r>
              <a:rPr lang="en-US" altLang="zh-CN"/>
              <a:t>Z</a:t>
            </a:r>
            <a:r>
              <a:rPr lang="zh-CN" altLang="en-US"/>
              <a:t>字型曲线遍历，</a:t>
            </a:r>
            <a:r>
              <a:rPr lang="zh-CN" altLang="en-US">
                <a:sym typeface="+mn-ea"/>
              </a:rPr>
              <a:t>有效利用多级缓存</a:t>
            </a:r>
            <a:endParaRPr lang="zh-CN" altLang="en-US"/>
          </a:p>
        </p:txBody>
      </p:sp>
      <p:sp>
        <p:nvSpPr>
          <p:cNvPr id="4" name="Content Placeholder 3"/>
          <p:cNvSpPr>
            <a:spLocks noGrp="1"/>
          </p:cNvSpPr>
          <p:nvPr>
            <p:ph sz="half" idx="1"/>
          </p:nvPr>
        </p:nvSpPr>
        <p:spPr>
          <a:xfrm>
            <a:off x="647700" y="1374775"/>
            <a:ext cx="5181600" cy="5330825"/>
          </a:xfrm>
        </p:spPr>
        <p:txBody>
          <a:bodyPr>
            <a:normAutofit fontScale="80000"/>
          </a:bodyPr>
          <a:p>
            <a:r>
              <a:rPr lang="zh-CN" altLang="en-US">
                <a:sym typeface="+mn-ea"/>
              </a:rPr>
              <a:t>普通的循环分块，需要一级缓存大于</a:t>
            </a:r>
            <a:r>
              <a:rPr lang="en-US" altLang="zh-CN">
                <a:sym typeface="+mn-ea"/>
              </a:rPr>
              <a:t> blockSize^2 </a:t>
            </a:r>
            <a:r>
              <a:rPr lang="zh-CN" altLang="en-US">
                <a:sym typeface="+mn-ea"/>
              </a:rPr>
              <a:t>才能享受一级缓存的带宽，否则就会回落到二级缓存的带宽。这意味着我不能把</a:t>
            </a:r>
            <a:r>
              <a:rPr lang="en-US" altLang="zh-CN">
                <a:sym typeface="+mn-ea"/>
              </a:rPr>
              <a:t> blockSize </a:t>
            </a:r>
            <a:r>
              <a:rPr lang="zh-CN" altLang="en-US">
                <a:sym typeface="+mn-ea"/>
              </a:rPr>
              <a:t>调太大，否则在低配的电脑上效率无法最大化；也不能调太小，否则高配的电脑明明有更大的缓存，却无法全部发挥作用。</a:t>
            </a:r>
            <a:endParaRPr lang="zh-CN" altLang="en-US">
              <a:sym typeface="+mn-ea"/>
            </a:endParaRPr>
          </a:p>
          <a:p>
            <a:r>
              <a:rPr lang="zh-CN" altLang="en-US">
                <a:sym typeface="+mn-ea"/>
              </a:rPr>
              <a:t>而且这样只利用到了一级缓存，要利用二级缓存就需要分块再分块，并且每个</a:t>
            </a:r>
            <a:r>
              <a:rPr lang="en-US" altLang="zh-CN">
                <a:sym typeface="+mn-ea"/>
              </a:rPr>
              <a:t> blockSize </a:t>
            </a:r>
            <a:r>
              <a:rPr lang="zh-CN" altLang="en-US">
                <a:sym typeface="+mn-ea"/>
              </a:rPr>
              <a:t>需要调的和二级缓存大小一致，这样换一台电脑还需要重新调参数。</a:t>
            </a:r>
            <a:endParaRPr lang="zh-CN" altLang="en-US">
              <a:sym typeface="+mn-ea"/>
            </a:endParaRPr>
          </a:p>
          <a:p>
            <a:r>
              <a:rPr lang="zh-CN" altLang="en-US">
                <a:sym typeface="+mn-ea"/>
              </a:rPr>
              <a:t>解决：用分形的</a:t>
            </a:r>
            <a:r>
              <a:rPr lang="en-US" altLang="zh-CN">
                <a:sym typeface="+mn-ea"/>
              </a:rPr>
              <a:t>Z</a:t>
            </a:r>
            <a:r>
              <a:rPr lang="zh-CN" altLang="en-US">
                <a:sym typeface="+mn-ea"/>
              </a:rPr>
              <a:t>曲线（通过莫顿码产生）遍历，这样不论每一级缓存有多大，由于分形自相似的特点，总能自适应地最大化利用任意大小的</a:t>
            </a:r>
            <a:r>
              <a:rPr lang="zh-CN" altLang="en-US">
                <a:sym typeface="+mn-ea"/>
              </a:rPr>
              <a:t>多级缓存。</a:t>
            </a:r>
            <a:endParaRPr lang="zh-CN" altLang="en-US">
              <a:sym typeface="+mn-ea"/>
            </a:endParaRPr>
          </a:p>
          <a:p>
            <a:r>
              <a:rPr lang="zh-CN" altLang="en-US">
                <a:sym typeface="+mn-ea"/>
              </a:rPr>
              <a:t>不过只要外层循环这样</a:t>
            </a:r>
            <a:r>
              <a:rPr lang="en-US" altLang="zh-CN">
                <a:sym typeface="+mn-ea"/>
              </a:rPr>
              <a:t>Z</a:t>
            </a:r>
            <a:r>
              <a:rPr lang="zh-CN" altLang="en-US">
                <a:sym typeface="+mn-ea"/>
              </a:rPr>
              <a:t>曲线遍历即可，内层仍可以使用普通的列主序遍历，方便缓存行对齐与矢量化。</a:t>
            </a:r>
            <a:endParaRPr lang="en-US"/>
          </a:p>
        </p:txBody>
      </p:sp>
      <p:pic>
        <p:nvPicPr>
          <p:cNvPr id="6" name="Content Placeholder 13"/>
          <p:cNvPicPr>
            <a:picLocks noChangeAspect="1"/>
          </p:cNvPicPr>
          <p:nvPr>
            <p:ph sz="half" idx="2"/>
          </p:nvPr>
        </p:nvPicPr>
        <p:blipFill>
          <a:blip r:embed="rId1"/>
          <a:stretch>
            <a:fillRect/>
          </a:stretch>
        </p:blipFill>
        <p:spPr>
          <a:xfrm>
            <a:off x="6183630" y="1825625"/>
            <a:ext cx="4777105" cy="435165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sym typeface="+mn-ea"/>
              </a:rPr>
              <a:t>：按照</a:t>
            </a:r>
            <a:r>
              <a:rPr lang="en-US" altLang="zh-CN">
                <a:sym typeface="+mn-ea"/>
              </a:rPr>
              <a:t>Z</a:t>
            </a:r>
            <a:r>
              <a:rPr lang="zh-CN" altLang="en-US">
                <a:sym typeface="+mn-ea"/>
              </a:rPr>
              <a:t>字型曲线遍历，</a:t>
            </a:r>
            <a:r>
              <a:rPr lang="zh-CN" altLang="en-US">
                <a:sym typeface="+mn-ea"/>
              </a:rPr>
              <a:t>有效利用多级缓存</a:t>
            </a:r>
            <a:endParaRPr lang="en-US"/>
          </a:p>
        </p:txBody>
      </p:sp>
      <p:sp>
        <p:nvSpPr>
          <p:cNvPr id="3" name="Content Placeholder 2"/>
          <p:cNvSpPr>
            <a:spLocks noGrp="1"/>
          </p:cNvSpPr>
          <p:nvPr>
            <p:ph sz="half" idx="1"/>
          </p:nvPr>
        </p:nvSpPr>
        <p:spPr>
          <a:xfrm>
            <a:off x="647700" y="1584325"/>
            <a:ext cx="5181600" cy="4351338"/>
          </a:xfrm>
        </p:spPr>
        <p:txBody>
          <a:bodyPr/>
          <a:p>
            <a:r>
              <a:rPr lang="zh-CN" altLang="en-US"/>
              <a:t>按照</a:t>
            </a:r>
            <a:r>
              <a:rPr lang="en-US" altLang="zh-CN"/>
              <a:t>Z</a:t>
            </a:r>
            <a:r>
              <a:rPr lang="zh-CN" altLang="en-US"/>
              <a:t>曲线遍历，首先只需要一个一维循环，其循环变量就是莫顿码，区间范围则是</a:t>
            </a:r>
            <a:r>
              <a:rPr lang="en-US" altLang="zh-CN"/>
              <a:t> [0, nx*ny/blockSize^2)</a:t>
            </a:r>
            <a:r>
              <a:rPr lang="zh-CN" altLang="en-US"/>
              <a:t>。</a:t>
            </a:r>
            <a:endParaRPr lang="zh-CN" altLang="en-US"/>
          </a:p>
          <a:p>
            <a:r>
              <a:rPr lang="zh-CN" altLang="en-US"/>
              <a:t>然后，通过莫顿解码，获取</a:t>
            </a:r>
            <a:r>
              <a:rPr lang="en-US" altLang="zh-CN"/>
              <a:t> X</a:t>
            </a:r>
            <a:r>
              <a:rPr lang="zh-CN" altLang="en-US"/>
              <a:t>，</a:t>
            </a:r>
            <a:r>
              <a:rPr lang="en-US" altLang="zh-CN"/>
              <a:t>Y </a:t>
            </a:r>
            <a:r>
              <a:rPr lang="zh-CN" altLang="en-US"/>
              <a:t>分量。</a:t>
            </a:r>
            <a:endParaRPr lang="zh-CN" altLang="en-US"/>
          </a:p>
          <a:p>
            <a:r>
              <a:rPr lang="zh-CN" altLang="en-US"/>
              <a:t>这样就是</a:t>
            </a:r>
            <a:r>
              <a:rPr lang="en-US" altLang="zh-CN">
                <a:sym typeface="+mn-ea"/>
              </a:rPr>
              <a:t>Z</a:t>
            </a:r>
            <a:r>
              <a:rPr lang="zh-CN" altLang="en-US">
                <a:sym typeface="+mn-ea"/>
              </a:rPr>
              <a:t>字型曲线遍历的了，不信的话可以打印</a:t>
            </a:r>
            <a:r>
              <a:rPr lang="en-US" altLang="zh-CN">
                <a:sym typeface="+mn-ea"/>
              </a:rPr>
              <a:t> xBase, yBase </a:t>
            </a:r>
            <a:r>
              <a:rPr lang="zh-CN" altLang="en-US">
                <a:sym typeface="+mn-ea"/>
              </a:rPr>
              <a:t>出来看一看。</a:t>
            </a:r>
            <a:endParaRPr lang="zh-CN" altLang="en-US"/>
          </a:p>
          <a:p>
            <a:r>
              <a:rPr lang="zh-CN" altLang="en-US"/>
              <a:t>缺点：</a:t>
            </a:r>
            <a:r>
              <a:rPr lang="en-US" altLang="zh-CN"/>
              <a:t>nx</a:t>
            </a:r>
            <a:r>
              <a:rPr lang="zh-CN" altLang="en-US"/>
              <a:t>和</a:t>
            </a:r>
            <a:r>
              <a:rPr lang="en-US" altLang="zh-CN"/>
              <a:t>ny</a:t>
            </a:r>
            <a:r>
              <a:rPr lang="zh-CN" altLang="en-US"/>
              <a:t>必须是二的幂次方，否则需要一些特殊判断防止越界。</a:t>
            </a:r>
            <a:endParaRPr lang="zh-CN" altLang="en-US"/>
          </a:p>
        </p:txBody>
      </p:sp>
      <p:pic>
        <p:nvPicPr>
          <p:cNvPr id="7" name="Content Placeholder 6"/>
          <p:cNvPicPr>
            <a:picLocks noChangeAspect="1"/>
          </p:cNvPicPr>
          <p:nvPr>
            <p:ph sz="half" idx="2"/>
          </p:nvPr>
        </p:nvPicPr>
        <p:blipFill>
          <a:blip r:embed="rId1"/>
          <a:stretch>
            <a:fillRect/>
          </a:stretch>
        </p:blipFill>
        <p:spPr>
          <a:xfrm>
            <a:off x="5884545" y="1626235"/>
            <a:ext cx="6307455" cy="5231765"/>
          </a:xfrm>
          <a:prstGeom prst="rect">
            <a:avLst/>
          </a:prstGeom>
        </p:spPr>
      </p:pic>
      <p:pic>
        <p:nvPicPr>
          <p:cNvPr id="8" name="Picture 7"/>
          <p:cNvPicPr>
            <a:picLocks noChangeAspect="1"/>
          </p:cNvPicPr>
          <p:nvPr/>
        </p:nvPicPr>
        <p:blipFill>
          <a:blip r:embed="rId2"/>
          <a:stretch>
            <a:fillRect/>
          </a:stretch>
        </p:blipFill>
        <p:spPr>
          <a:xfrm>
            <a:off x="0" y="5755005"/>
            <a:ext cx="6107430" cy="7848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pic>
        <p:nvPicPr>
          <p:cNvPr id="8" name="Content Placeholder 7"/>
          <p:cNvPicPr>
            <a:picLocks noChangeAspect="1"/>
          </p:cNvPicPr>
          <p:nvPr>
            <p:ph idx="1"/>
          </p:nvPr>
        </p:nvPicPr>
        <p:blipFill>
          <a:blip r:embed="rId1"/>
          <a:stretch>
            <a:fillRect/>
          </a:stretch>
        </p:blipFill>
        <p:spPr>
          <a:xfrm>
            <a:off x="1745615" y="1825625"/>
            <a:ext cx="8319135" cy="435165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stream </a:t>
            </a:r>
            <a:r>
              <a:rPr lang="zh-CN" altLang="en-US"/>
              <a:t>指令直写</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可惜因为</a:t>
            </a:r>
            <a:r>
              <a:rPr lang="en-US" altLang="zh-CN"/>
              <a:t> a(y, x) </a:t>
            </a:r>
            <a:r>
              <a:rPr lang="zh-CN" altLang="en-US"/>
              <a:t>这里是跳跃访问，不能用</a:t>
            </a:r>
            <a:r>
              <a:rPr lang="en-US" altLang="zh-CN"/>
              <a:t> _mm_load_ps </a:t>
            </a:r>
            <a:r>
              <a:rPr lang="zh-CN" altLang="en-US"/>
              <a:t>一次性加载，然后用</a:t>
            </a:r>
            <a:r>
              <a:rPr lang="en-US" altLang="zh-CN"/>
              <a:t> _mm_stream_ps </a:t>
            </a:r>
            <a:r>
              <a:rPr lang="zh-CN" altLang="en-US"/>
              <a:t>一次性直写了。</a:t>
            </a:r>
            <a:endParaRPr lang="zh-CN" altLang="en-US"/>
          </a:p>
          <a:p>
            <a:r>
              <a:rPr lang="zh-CN" altLang="en-US"/>
              <a:t>不得不用</a:t>
            </a:r>
            <a:r>
              <a:rPr lang="en-US" altLang="zh-CN"/>
              <a:t> _mm_stream_si32</a:t>
            </a:r>
            <a:r>
              <a:rPr lang="zh-CN" altLang="en-US"/>
              <a:t>，顺便一提，这里用</a:t>
            </a:r>
            <a:r>
              <a:rPr lang="en-US" altLang="zh-CN"/>
              <a:t> (int &amp;)x </a:t>
            </a:r>
            <a:r>
              <a:rPr lang="zh-CN" altLang="en-US"/>
              <a:t>代替了繁琐的</a:t>
            </a:r>
            <a:r>
              <a:rPr lang="en-US" altLang="zh-CN"/>
              <a:t> *(int *)&amp;x</a:t>
            </a:r>
            <a:r>
              <a:rPr lang="zh-CN" altLang="en-US"/>
              <a:t>。</a:t>
            </a:r>
            <a:endParaRPr lang="zh-CN" altLang="en-US"/>
          </a:p>
          <a:p>
            <a:r>
              <a:rPr lang="zh-CN" altLang="en-US"/>
              <a:t>有兴趣的同学可以研究一下怎么用</a:t>
            </a:r>
            <a:r>
              <a:rPr lang="en-US" altLang="zh-CN"/>
              <a:t> _mm_shuffle_ps </a:t>
            </a:r>
            <a:r>
              <a:rPr lang="zh-CN" altLang="en-US"/>
              <a:t>优化这个矩阵转置。</a:t>
            </a:r>
            <a:endParaRPr lang="zh-CN" altLang="en-US"/>
          </a:p>
        </p:txBody>
      </p:sp>
      <p:pic>
        <p:nvPicPr>
          <p:cNvPr id="7" name="Content Placeholder 6"/>
          <p:cNvPicPr>
            <a:picLocks noChangeAspect="1"/>
          </p:cNvPicPr>
          <p:nvPr>
            <p:ph sz="half" idx="2"/>
          </p:nvPr>
        </p:nvPicPr>
        <p:blipFill>
          <a:blip r:embed="rId1"/>
          <a:stretch>
            <a:fillRect/>
          </a:stretch>
        </p:blipFill>
        <p:spPr>
          <a:xfrm>
            <a:off x="5220970" y="2009140"/>
            <a:ext cx="6971030" cy="2958465"/>
          </a:xfrm>
          <a:prstGeom prst="rect">
            <a:avLst/>
          </a:prstGeom>
        </p:spPr>
      </p:pic>
      <p:pic>
        <p:nvPicPr>
          <p:cNvPr id="9" name="Picture 8"/>
          <p:cNvPicPr>
            <a:picLocks noChangeAspect="1"/>
          </p:cNvPicPr>
          <p:nvPr/>
        </p:nvPicPr>
        <p:blipFill>
          <a:blip r:embed="rId2"/>
          <a:stretch>
            <a:fillRect/>
          </a:stretch>
        </p:blipFill>
        <p:spPr>
          <a:xfrm>
            <a:off x="1926590" y="5181600"/>
            <a:ext cx="9058275" cy="167640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翻转一下莫顿解码的</a:t>
            </a:r>
            <a:r>
              <a:rPr lang="en-US" altLang="zh-CN"/>
              <a:t> X </a:t>
            </a:r>
            <a:r>
              <a:rPr lang="zh-CN" altLang="en-US"/>
              <a:t>和</a:t>
            </a:r>
            <a:r>
              <a:rPr lang="en-US" altLang="zh-CN"/>
              <a:t> Y </a:t>
            </a:r>
            <a:r>
              <a:rPr lang="zh-CN" altLang="en-US"/>
              <a:t>轴顺序</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这里换成</a:t>
            </a:r>
            <a:r>
              <a:rPr lang="en-US" altLang="zh-CN"/>
              <a:t> Y </a:t>
            </a:r>
            <a:r>
              <a:rPr lang="zh-CN" altLang="en-US"/>
              <a:t>优先移动，</a:t>
            </a:r>
            <a:r>
              <a:rPr lang="zh-CN" altLang="en-US">
                <a:sym typeface="+mn-ea"/>
              </a:rPr>
              <a:t>似乎</a:t>
            </a:r>
            <a:r>
              <a:rPr lang="zh-CN" altLang="en-US"/>
              <a:t>效率更高了？</a:t>
            </a:r>
            <a:endParaRPr lang="zh-CN" altLang="en-US"/>
          </a:p>
        </p:txBody>
      </p:sp>
      <p:pic>
        <p:nvPicPr>
          <p:cNvPr id="5" name="Content Placeholder 4"/>
          <p:cNvPicPr>
            <a:picLocks noChangeAspect="1"/>
          </p:cNvPicPr>
          <p:nvPr>
            <p:ph sz="half" idx="2"/>
          </p:nvPr>
        </p:nvPicPr>
        <p:blipFill>
          <a:blip r:embed="rId1"/>
          <a:stretch>
            <a:fillRect/>
          </a:stretch>
        </p:blipFill>
        <p:spPr>
          <a:xfrm>
            <a:off x="6035675" y="0"/>
            <a:ext cx="6156960" cy="5225415"/>
          </a:xfrm>
          <a:prstGeom prst="rect">
            <a:avLst/>
          </a:prstGeom>
        </p:spPr>
      </p:pic>
      <p:sp>
        <p:nvSpPr>
          <p:cNvPr id="6" name="Rounded Rectangle 5"/>
          <p:cNvSpPr/>
          <p:nvPr/>
        </p:nvSpPr>
        <p:spPr>
          <a:xfrm>
            <a:off x="6773545" y="338201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3545" y="70104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2769235" y="5354955"/>
            <a:ext cx="7404100" cy="1503045"/>
          </a:xfrm>
          <a:prstGeom prst="rect">
            <a:avLst/>
          </a:prstGeom>
        </p:spPr>
      </p:pic>
      <p:pic>
        <p:nvPicPr>
          <p:cNvPr id="11" name="Picture 10"/>
          <p:cNvPicPr>
            <a:picLocks noChangeAspect="1"/>
          </p:cNvPicPr>
          <p:nvPr/>
        </p:nvPicPr>
        <p:blipFill>
          <a:blip r:embed="rId3"/>
          <a:stretch>
            <a:fillRect/>
          </a:stretch>
        </p:blipFill>
        <p:spPr>
          <a:xfrm>
            <a:off x="1781175" y="2202180"/>
            <a:ext cx="2721610" cy="3023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自带莫顿序遍历功能</a:t>
            </a:r>
            <a:endParaRPr lang="zh-CN" altLang="en-US"/>
          </a:p>
        </p:txBody>
      </p:sp>
      <p:pic>
        <p:nvPicPr>
          <p:cNvPr id="4" name="Picture 3"/>
          <p:cNvPicPr>
            <a:picLocks noChangeAspect="1"/>
          </p:cNvPicPr>
          <p:nvPr/>
        </p:nvPicPr>
        <p:blipFill>
          <a:blip r:embed="rId1"/>
          <a:stretch>
            <a:fillRect/>
          </a:stretch>
        </p:blipFill>
        <p:spPr>
          <a:xfrm>
            <a:off x="9334500" y="0"/>
            <a:ext cx="2857500" cy="2857500"/>
          </a:xfrm>
          <a:prstGeom prst="rect">
            <a:avLst/>
          </a:prstGeom>
        </p:spPr>
      </p:pic>
      <p:pic>
        <p:nvPicPr>
          <p:cNvPr id="5" name="Content Placeholder 4"/>
          <p:cNvPicPr>
            <a:picLocks noChangeAspect="1"/>
          </p:cNvPicPr>
          <p:nvPr>
            <p:ph idx="1"/>
          </p:nvPr>
        </p:nvPicPr>
        <p:blipFill>
          <a:blip r:embed="rId2"/>
          <a:stretch>
            <a:fillRect/>
          </a:stretch>
        </p:blipFill>
        <p:spPr>
          <a:xfrm>
            <a:off x="2139315" y="2482850"/>
            <a:ext cx="7122795" cy="2631440"/>
          </a:xfrm>
          <a:prstGeom prst="rect">
            <a:avLst/>
          </a:prstGeom>
        </p:spPr>
      </p:pic>
      <p:sp>
        <p:nvSpPr>
          <p:cNvPr id="6" name="Text Box 5"/>
          <p:cNvSpPr txBox="1"/>
          <p:nvPr/>
        </p:nvSpPr>
        <p:spPr>
          <a:xfrm>
            <a:off x="3284855" y="1584325"/>
            <a:ext cx="5480050" cy="645160"/>
          </a:xfrm>
          <a:prstGeom prst="rect">
            <a:avLst/>
          </a:prstGeom>
          <a:noFill/>
        </p:spPr>
        <p:txBody>
          <a:bodyPr wrap="square" rtlCol="0">
            <a:spAutoFit/>
          </a:bodyPr>
          <a:p>
            <a:r>
              <a:rPr lang="en-US"/>
              <a:t>TBB </a:t>
            </a:r>
            <a:r>
              <a:rPr lang="zh-CN" altLang="en-US"/>
              <a:t>永远滴神，可惜这里用</a:t>
            </a:r>
            <a:r>
              <a:rPr lang="en-US" altLang="zh-CN"/>
              <a:t> stream </a:t>
            </a:r>
            <a:r>
              <a:rPr lang="zh-CN" altLang="en-US"/>
              <a:t>好像没有效果，而且没法保证对齐到</a:t>
            </a:r>
            <a:r>
              <a:rPr lang="en-US" altLang="zh-CN"/>
              <a:t>16</a:t>
            </a:r>
            <a:r>
              <a:rPr lang="zh-CN" altLang="en-US"/>
              <a:t>字节什么的</a:t>
            </a:r>
            <a:r>
              <a:rPr lang="en-US" altLang="zh-CN"/>
              <a:t>……</a:t>
            </a:r>
            <a:endParaRPr lang="en-US" altLang="zh-CN"/>
          </a:p>
        </p:txBody>
      </p:sp>
      <p:pic>
        <p:nvPicPr>
          <p:cNvPr id="9" name="Picture 8"/>
          <p:cNvPicPr>
            <a:picLocks noChangeAspect="1"/>
          </p:cNvPicPr>
          <p:nvPr/>
        </p:nvPicPr>
        <p:blipFill>
          <a:blip r:embed="rId3"/>
          <a:stretch>
            <a:fillRect/>
          </a:stretch>
        </p:blipFill>
        <p:spPr>
          <a:xfrm>
            <a:off x="2924175" y="5114290"/>
            <a:ext cx="5552440" cy="1743710"/>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小妙招分享</a:t>
            </a:r>
            <a:endParaRPr lang="zh-CN" altLang="en-US"/>
          </a:p>
        </p:txBody>
      </p:sp>
      <p:sp>
        <p:nvSpPr>
          <p:cNvPr id="4" name="Content Placeholder 3"/>
          <p:cNvSpPr>
            <a:spLocks noGrp="1"/>
          </p:cNvSpPr>
          <p:nvPr>
            <p:ph sz="half" idx="1"/>
          </p:nvPr>
        </p:nvSpPr>
        <p:spPr>
          <a:xfrm>
            <a:off x="379095" y="1825625"/>
            <a:ext cx="5450205" cy="4351655"/>
          </a:xfrm>
        </p:spPr>
        <p:txBody>
          <a:bodyPr>
            <a:normAutofit fontScale="90000"/>
          </a:bodyPr>
          <a:p>
            <a:r>
              <a:rPr lang="zh-CN" altLang="en-US"/>
              <a:t>顺便分享一个</a:t>
            </a:r>
            <a:r>
              <a:rPr lang="zh-CN" altLang="en-US">
                <a:sym typeface="+mn-ea"/>
              </a:rPr>
              <a:t>小妙招：</a:t>
            </a:r>
            <a:r>
              <a:rPr lang="en-US" altLang="zh-CN"/>
              <a:t>find_package </a:t>
            </a:r>
            <a:r>
              <a:rPr lang="zh-CN" altLang="en-US"/>
              <a:t>后面不加</a:t>
            </a:r>
            <a:r>
              <a:rPr lang="en-US" altLang="zh-CN"/>
              <a:t> REQUIRED</a:t>
            </a:r>
            <a:r>
              <a:rPr lang="zh-CN" altLang="en-US"/>
              <a:t>，这样找不到就不会报错。</a:t>
            </a:r>
            <a:endParaRPr lang="zh-CN" altLang="en-US"/>
          </a:p>
          <a:p>
            <a:r>
              <a:rPr lang="zh-CN" altLang="en-US"/>
              <a:t>然后用</a:t>
            </a:r>
            <a:r>
              <a:rPr lang="en-US" altLang="zh-CN"/>
              <a:t> TARGET TBB::tbb </a:t>
            </a:r>
            <a:r>
              <a:rPr lang="zh-CN" altLang="en-US"/>
              <a:t>判断是否找到了</a:t>
            </a:r>
            <a:r>
              <a:rPr lang="en-US" altLang="zh-CN"/>
              <a:t> tbb</a:t>
            </a:r>
            <a:r>
              <a:rPr lang="zh-CN" altLang="en-US"/>
              <a:t>，如果没找到抛出警告，但是不影响使用。如果找到就链接上，并定义宏</a:t>
            </a:r>
            <a:r>
              <a:rPr lang="en-US" altLang="zh-CN"/>
              <a:t> WITH_TBB </a:t>
            </a:r>
            <a:r>
              <a:rPr lang="zh-CN" altLang="en-US"/>
              <a:t>让源文件判断。</a:t>
            </a:r>
            <a:endParaRPr lang="zh-CN" altLang="en-US"/>
          </a:p>
          <a:p>
            <a:r>
              <a:rPr lang="zh-CN" altLang="en-US"/>
              <a:t>然后在</a:t>
            </a:r>
            <a:r>
              <a:rPr lang="en-US" altLang="zh-CN"/>
              <a:t> .cpp </a:t>
            </a:r>
            <a:r>
              <a:rPr lang="zh-CN" altLang="en-US"/>
              <a:t>文件里写</a:t>
            </a:r>
            <a:r>
              <a:rPr lang="en-US" altLang="zh-CN"/>
              <a:t> #ifdef WITH_TBB </a:t>
            </a:r>
            <a:r>
              <a:rPr lang="zh-CN" altLang="en-US"/>
              <a:t>包围住需要用到</a:t>
            </a:r>
            <a:r>
              <a:rPr lang="en-US" altLang="zh-CN"/>
              <a:t> tbb </a:t>
            </a:r>
            <a:r>
              <a:rPr lang="zh-CN" altLang="en-US"/>
              <a:t>的部分，这样即使没有</a:t>
            </a:r>
            <a:r>
              <a:rPr lang="en-US" altLang="zh-CN"/>
              <a:t> tbb </a:t>
            </a:r>
            <a:r>
              <a:rPr lang="zh-CN" altLang="en-US"/>
              <a:t>的同学也能正常编译其他没有</a:t>
            </a:r>
            <a:r>
              <a:rPr lang="en-US" altLang="zh-CN"/>
              <a:t> tbb </a:t>
            </a:r>
            <a:r>
              <a:rPr lang="zh-CN" altLang="en-US"/>
              <a:t>的</a:t>
            </a:r>
            <a:r>
              <a:rPr lang="en-US" altLang="zh-CN"/>
              <a:t> benchmark</a:t>
            </a:r>
            <a:r>
              <a:rPr lang="zh-CN" altLang="en-US"/>
              <a:t>。</a:t>
            </a:r>
            <a:endParaRPr lang="zh-CN" altLang="en-US"/>
          </a:p>
          <a:p>
            <a:r>
              <a:rPr lang="zh-CN" altLang="en-US"/>
              <a:t>毕竟微软的钱全用在买暴雪上了，没钱搞包管理器。</a:t>
            </a:r>
            <a:endParaRPr lang="en-US" altLang="zh-CN"/>
          </a:p>
        </p:txBody>
      </p:sp>
      <p:pic>
        <p:nvPicPr>
          <p:cNvPr id="6" name="Content Placeholder 5"/>
          <p:cNvPicPr>
            <a:picLocks noChangeAspect="1"/>
          </p:cNvPicPr>
          <p:nvPr>
            <p:ph sz="half" idx="2"/>
          </p:nvPr>
        </p:nvPicPr>
        <p:blipFill>
          <a:blip r:embed="rId1"/>
          <a:stretch>
            <a:fillRect/>
          </a:stretch>
        </p:blipFill>
        <p:spPr>
          <a:xfrm>
            <a:off x="6595110" y="1704975"/>
            <a:ext cx="5181600" cy="1487805"/>
          </a:xfrm>
          <a:prstGeom prst="rect">
            <a:avLst/>
          </a:prstGeom>
        </p:spPr>
      </p:pic>
      <p:pic>
        <p:nvPicPr>
          <p:cNvPr id="7" name="Picture 6"/>
          <p:cNvPicPr>
            <a:picLocks noChangeAspect="1"/>
          </p:cNvPicPr>
          <p:nvPr/>
        </p:nvPicPr>
        <p:blipFill>
          <a:blip r:embed="rId2"/>
          <a:stretch>
            <a:fillRect/>
          </a:stretch>
        </p:blipFill>
        <p:spPr>
          <a:xfrm>
            <a:off x="6016625" y="3517265"/>
            <a:ext cx="6175375" cy="261747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实战案例：矩阵乘法</a:t>
            </a:r>
            <a:endParaRPr lang="zh-CN" altLang="en-US"/>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始终在一个地址不动（一般）。</a:t>
            </a:r>
            <a:endParaRPr lang="zh-CN" altLang="en-US"/>
          </a:p>
          <a:p>
            <a:r>
              <a:rPr lang="en-US" altLang="zh-CN"/>
              <a:t>b(i, t) </a:t>
            </a:r>
            <a:r>
              <a:rPr lang="zh-CN" altLang="en-US"/>
              <a:t>每次跳跃</a:t>
            </a:r>
            <a:r>
              <a:rPr lang="en-US" altLang="zh-CN"/>
              <a:t> n </a:t>
            </a:r>
            <a:r>
              <a:rPr lang="zh-CN" altLang="en-US"/>
              <a:t>间隔的访问（坏）。</a:t>
            </a:r>
            <a:endParaRPr lang="zh-CN" altLang="en-US"/>
          </a:p>
          <a:p>
            <a:r>
              <a:rPr lang="en-US" altLang="zh-CN"/>
              <a:t>c(t, j) </a:t>
            </a:r>
            <a:r>
              <a:rPr lang="zh-CN" altLang="en-US"/>
              <a:t>连续</a:t>
            </a:r>
            <a:r>
              <a:rPr lang="zh-CN"/>
              <a:t>的</a:t>
            </a:r>
            <a:r>
              <a:rPr lang="zh-CN" altLang="en-US"/>
              <a:t>顺序访问（好）。</a:t>
            </a:r>
            <a:endParaRPr lang="zh-CN" altLang="en-US"/>
          </a:p>
          <a:p>
            <a:r>
              <a:rPr lang="zh-CN" altLang="en-US"/>
              <a:t>因为存在不连续的</a:t>
            </a:r>
            <a:r>
              <a:rPr lang="en-US" altLang="zh-CN"/>
              <a:t> b </a:t>
            </a:r>
            <a:r>
              <a:rPr lang="zh-CN" altLang="en-US"/>
              <a:t>和一直不动的</a:t>
            </a:r>
            <a:r>
              <a:rPr lang="en-US" altLang="zh-CN"/>
              <a:t> a</a:t>
            </a:r>
            <a:r>
              <a:rPr lang="zh-CN" altLang="en-US"/>
              <a:t>，导致矢量化失败，一次只能处理一个标量，</a:t>
            </a:r>
            <a:r>
              <a:rPr lang="en-US" altLang="zh-CN"/>
              <a:t>CPU</a:t>
            </a:r>
            <a:r>
              <a:rPr lang="zh-CN" altLang="en-US"/>
              <a:t>也无法启动指令级并行（</a:t>
            </a:r>
            <a:r>
              <a:rPr lang="en-US" altLang="zh-CN"/>
              <a:t>ILP</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6005195" y="1862455"/>
            <a:ext cx="5133975" cy="427672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解决：寄存器分块（类似于循环分块）</a:t>
            </a:r>
            <a:endParaRPr lang="en-US" altLang="zh-CN"/>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连续</a:t>
            </a:r>
            <a:r>
              <a:rPr lang="en-US" altLang="zh-CN"/>
              <a:t> 32 </a:t>
            </a:r>
            <a:r>
              <a:rPr lang="zh-CN" altLang="en-US"/>
              <a:t>次顺序访问（好）。</a:t>
            </a:r>
            <a:endParaRPr lang="zh-CN" altLang="en-US"/>
          </a:p>
          <a:p>
            <a:r>
              <a:rPr lang="en-US" altLang="zh-CN"/>
              <a:t>b(i, t) </a:t>
            </a:r>
            <a:r>
              <a:rPr lang="zh-CN" altLang="en-US">
                <a:sym typeface="+mn-ea"/>
              </a:rPr>
              <a:t>连续</a:t>
            </a:r>
            <a:r>
              <a:rPr lang="en-US" altLang="zh-CN">
                <a:sym typeface="+mn-ea"/>
              </a:rPr>
              <a:t> 32 </a:t>
            </a:r>
            <a:r>
              <a:rPr lang="zh-CN" altLang="en-US">
                <a:sym typeface="+mn-ea"/>
              </a:rPr>
              <a:t>次顺序访问</a:t>
            </a:r>
            <a:r>
              <a:rPr lang="zh-CN" altLang="en-US"/>
              <a:t>（</a:t>
            </a:r>
            <a:r>
              <a:rPr lang="zh-CN" altLang="en-US">
                <a:sym typeface="+mn-ea"/>
              </a:rPr>
              <a:t>好</a:t>
            </a:r>
            <a:r>
              <a:rPr lang="zh-CN" altLang="en-US"/>
              <a:t>）。</a:t>
            </a:r>
            <a:endParaRPr lang="zh-CN" altLang="en-US"/>
          </a:p>
          <a:p>
            <a:r>
              <a:rPr lang="en-US" altLang="zh-CN"/>
              <a:t>c(t, j) 32 </a:t>
            </a:r>
            <a:r>
              <a:rPr lang="zh-CN" altLang="en-US"/>
              <a:t>次</a:t>
            </a:r>
            <a:r>
              <a:rPr lang="zh-CN" altLang="en-US">
                <a:sym typeface="+mn-ea"/>
              </a:rPr>
              <a:t>在一个地址不动</a:t>
            </a:r>
            <a:r>
              <a:rPr lang="zh-CN" altLang="en-US"/>
              <a:t>（</a:t>
            </a:r>
            <a:r>
              <a:rPr lang="zh-CN" altLang="en-US">
                <a:sym typeface="+mn-ea"/>
              </a:rPr>
              <a:t>一般</a:t>
            </a:r>
            <a:r>
              <a:rPr lang="zh-CN" altLang="en-US"/>
              <a:t>）。</a:t>
            </a:r>
            <a:endParaRPr lang="zh-CN" altLang="en-US"/>
          </a:p>
          <a:p>
            <a:r>
              <a:rPr lang="zh-CN" altLang="en-US"/>
              <a:t>这样就消除不连续的</a:t>
            </a:r>
            <a:r>
              <a:rPr lang="zh-CN"/>
              <a:t>访问了</a:t>
            </a:r>
            <a:r>
              <a:rPr lang="zh-CN" altLang="en-US"/>
              <a:t>，从而内部的</a:t>
            </a:r>
            <a:r>
              <a:rPr lang="en-US" altLang="zh-CN"/>
              <a:t> i </a:t>
            </a:r>
            <a:r>
              <a:rPr lang="zh-CN" altLang="en-US"/>
              <a:t>循环可以顺利矢量化，且多个循环体之间没有依赖关系，</a:t>
            </a:r>
            <a:r>
              <a:rPr lang="en-US" altLang="zh-CN"/>
              <a:t>CPU</a:t>
            </a:r>
            <a:r>
              <a:rPr lang="zh-CN" altLang="en-US"/>
              <a:t>得以启动指令级并行，缓存预取也能正常工作，快好多！</a:t>
            </a:r>
            <a:endParaRPr lang="zh-CN" altLang="en-US"/>
          </a:p>
        </p:txBody>
      </p:sp>
      <p:pic>
        <p:nvPicPr>
          <p:cNvPr id="5" name="Picture 4"/>
          <p:cNvPicPr>
            <a:picLocks noChangeAspect="1"/>
          </p:cNvPicPr>
          <p:nvPr/>
        </p:nvPicPr>
        <p:blipFill>
          <a:blip r:embed="rId1"/>
          <a:stretch>
            <a:fillRect/>
          </a:stretch>
        </p:blipFill>
        <p:spPr>
          <a:xfrm>
            <a:off x="5829300" y="5686425"/>
            <a:ext cx="6372225" cy="1171575"/>
          </a:xfrm>
          <a:prstGeom prst="rect">
            <a:avLst/>
          </a:prstGeom>
        </p:spPr>
      </p:pic>
      <p:pic>
        <p:nvPicPr>
          <p:cNvPr id="8" name="Content Placeholder 7"/>
          <p:cNvPicPr>
            <a:picLocks noChangeAspect="1"/>
          </p:cNvPicPr>
          <p:nvPr>
            <p:ph sz="half" idx="2"/>
          </p:nvPr>
        </p:nvPicPr>
        <p:blipFill>
          <a:blip r:embed="rId2"/>
          <a:stretch>
            <a:fillRect/>
          </a:stretch>
        </p:blipFill>
        <p:spPr>
          <a:xfrm>
            <a:off x="6209665" y="97155"/>
            <a:ext cx="5542915" cy="544576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实战案例：小内核卷积</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13" name="Picture 12"/>
          <p:cNvPicPr>
            <a:picLocks noChangeAspect="1"/>
          </p:cNvPicPr>
          <p:nvPr/>
        </p:nvPicPr>
        <p:blipFill>
          <a:blip r:embed="rId2"/>
          <a:stretch>
            <a:fillRect/>
          </a:stretch>
        </p:blipFill>
        <p:spPr>
          <a:xfrm>
            <a:off x="5838825" y="443865"/>
            <a:ext cx="6353175" cy="1200150"/>
          </a:xfrm>
          <a:prstGeom prst="rect">
            <a:avLst/>
          </a:prstGeom>
        </p:spPr>
      </p:pic>
      <p:pic>
        <p:nvPicPr>
          <p:cNvPr id="15" name="Content Placeholder 14"/>
          <p:cNvPicPr>
            <a:picLocks noChangeAspect="1"/>
          </p:cNvPicPr>
          <p:nvPr>
            <p:ph sz="half" idx="2"/>
          </p:nvPr>
        </p:nvPicPr>
        <p:blipFill>
          <a:blip r:embed="rId3"/>
          <a:stretch>
            <a:fillRect/>
          </a:stretch>
        </p:blipFill>
        <p:spPr>
          <a:xfrm>
            <a:off x="5315585" y="2050415"/>
            <a:ext cx="6869430" cy="389255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最内层循环</a:t>
            </a:r>
            <a:r>
              <a:rPr lang="en-US" altLang="zh-CN"/>
              <a:t>unroll</a:t>
            </a:r>
            <a:r>
              <a:rPr lang="zh-CN" altLang="en-US"/>
              <a:t>一下更好</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4" name="Content Placeholder 3"/>
          <p:cNvPicPr>
            <a:picLocks noChangeAspect="1"/>
          </p:cNvPicPr>
          <p:nvPr>
            <p:ph sz="half" idx="2"/>
          </p:nvPr>
        </p:nvPicPr>
        <p:blipFill>
          <a:blip r:embed="rId2"/>
          <a:stretch>
            <a:fillRect/>
          </a:stretch>
        </p:blipFill>
        <p:spPr>
          <a:xfrm>
            <a:off x="5311140" y="2016760"/>
            <a:ext cx="6885940" cy="4017010"/>
          </a:xfrm>
          <a:prstGeom prst="rect">
            <a:avLst/>
          </a:prstGeom>
        </p:spPr>
      </p:pic>
      <p:pic>
        <p:nvPicPr>
          <p:cNvPr id="5" name="Picture 4"/>
          <p:cNvPicPr>
            <a:picLocks noChangeAspect="1"/>
          </p:cNvPicPr>
          <p:nvPr/>
        </p:nvPicPr>
        <p:blipFill>
          <a:blip r:embed="rId3"/>
          <a:stretch>
            <a:fillRect/>
          </a:stretch>
        </p:blipFill>
        <p:spPr>
          <a:xfrm>
            <a:off x="4929505" y="344170"/>
            <a:ext cx="7267575" cy="1343025"/>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英文</a:t>
            </a:r>
            <a:r>
              <a:rPr lang="zh-CN" altLang="en-US">
                <a:sym typeface="+mn-ea"/>
              </a:rPr>
              <a:t>术语</a:t>
            </a:r>
            <a:r>
              <a:rPr lang="zh-CN" altLang="en-US"/>
              <a:t>对照表</a:t>
            </a:r>
            <a:endParaRPr lang="zh-CN" altLang="en-US"/>
          </a:p>
        </p:txBody>
      </p:sp>
      <p:sp>
        <p:nvSpPr>
          <p:cNvPr id="6" name="Content Placeholder 5"/>
          <p:cNvSpPr>
            <a:spLocks noGrp="1"/>
          </p:cNvSpPr>
          <p:nvPr>
            <p:ph idx="1"/>
          </p:nvPr>
        </p:nvSpPr>
        <p:spPr/>
        <p:txBody>
          <a:bodyPr>
            <a:normAutofit fontScale="90000" lnSpcReduction="20000"/>
          </a:bodyPr>
          <a:p>
            <a:r>
              <a:rPr lang="zh-CN" altLang="en-US">
                <a:sym typeface="+mn-ea"/>
              </a:rPr>
              <a:t>缓存行：</a:t>
            </a:r>
            <a:r>
              <a:rPr lang="en-US" altLang="zh-CN">
                <a:sym typeface="+mn-ea"/>
              </a:rPr>
              <a:t>cacheline</a:t>
            </a:r>
            <a:endParaRPr lang="en-US" altLang="zh-CN">
              <a:sym typeface="+mn-ea"/>
            </a:endParaRPr>
          </a:p>
          <a:p>
            <a:r>
              <a:rPr lang="zh-CN" altLang="en-US">
                <a:sym typeface="+mn-ea"/>
              </a:rPr>
              <a:t>一级缓存：</a:t>
            </a:r>
            <a:r>
              <a:rPr lang="en-US" altLang="zh-CN">
                <a:sym typeface="+mn-ea"/>
              </a:rPr>
              <a:t>L1 cache, L2 cache...</a:t>
            </a:r>
            <a:endParaRPr lang="en-US" altLang="zh-CN">
              <a:sym typeface="+mn-ea"/>
            </a:endParaRPr>
          </a:p>
          <a:p>
            <a:r>
              <a:rPr lang="zh-CN" altLang="en-US">
                <a:sym typeface="+mn-ea"/>
              </a:rPr>
              <a:t>内存带宽：</a:t>
            </a:r>
            <a:r>
              <a:rPr lang="en-US" altLang="zh-CN">
                <a:sym typeface="+mn-ea"/>
              </a:rPr>
              <a:t>memory bandwidth</a:t>
            </a:r>
            <a:endParaRPr lang="zh-CN" altLang="en-US">
              <a:sym typeface="+mn-ea"/>
            </a:endParaRPr>
          </a:p>
          <a:p>
            <a:r>
              <a:rPr lang="zh-CN" altLang="en-US">
                <a:sym typeface="+mn-ea"/>
              </a:rPr>
              <a:t>缓存命中，缓存未命中：</a:t>
            </a:r>
            <a:r>
              <a:rPr lang="en-US" altLang="zh-CN">
                <a:sym typeface="+mn-ea"/>
              </a:rPr>
              <a:t>cache hit</a:t>
            </a:r>
            <a:r>
              <a:rPr lang="zh-CN" altLang="en-US">
                <a:sym typeface="+mn-ea"/>
              </a:rPr>
              <a:t>，</a:t>
            </a:r>
            <a:r>
              <a:rPr lang="en-US" altLang="zh-CN">
                <a:sym typeface="+mn-ea"/>
              </a:rPr>
              <a:t>cache miss</a:t>
            </a:r>
            <a:endParaRPr lang="en-US" altLang="zh-CN">
              <a:sym typeface="+mn-ea"/>
            </a:endParaRPr>
          </a:p>
          <a:p>
            <a:r>
              <a:rPr lang="zh-CN" altLang="en-US">
                <a:sym typeface="+mn-ea"/>
              </a:rPr>
              <a:t>预取：</a:t>
            </a:r>
            <a:r>
              <a:rPr lang="en-US" altLang="zh-CN">
                <a:sym typeface="+mn-ea"/>
              </a:rPr>
              <a:t>prefetching</a:t>
            </a:r>
            <a:endParaRPr lang="en-US" altLang="zh-CN"/>
          </a:p>
          <a:p>
            <a:r>
              <a:rPr lang="zh-CN" altLang="en-US">
                <a:sym typeface="+mn-ea"/>
              </a:rPr>
              <a:t>直写：</a:t>
            </a:r>
            <a:r>
              <a:rPr lang="en-US" altLang="zh-CN">
                <a:sym typeface="+mn-ea"/>
              </a:rPr>
              <a:t>streaming</a:t>
            </a:r>
            <a:r>
              <a:rPr lang="zh-CN" altLang="en-US">
                <a:sym typeface="+mn-ea"/>
              </a:rPr>
              <a:t>，</a:t>
            </a:r>
            <a:r>
              <a:rPr lang="en-US" altLang="zh-CN">
                <a:sym typeface="+mn-ea"/>
              </a:rPr>
              <a:t>write-through</a:t>
            </a:r>
            <a:endParaRPr lang="en-US" altLang="zh-CN"/>
          </a:p>
          <a:p>
            <a:r>
              <a:rPr lang="zh-CN" altLang="en-US">
                <a:sym typeface="+mn-ea"/>
              </a:rPr>
              <a:t>延迟隐藏：</a:t>
            </a:r>
            <a:r>
              <a:rPr lang="en-US" altLang="zh-CN">
                <a:sym typeface="+mn-ea"/>
              </a:rPr>
              <a:t>latency hiding</a:t>
            </a:r>
            <a:endParaRPr lang="en-US" altLang="zh-CN">
              <a:sym typeface="+mn-ea"/>
            </a:endParaRPr>
          </a:p>
          <a:p>
            <a:r>
              <a:rPr lang="zh-CN" altLang="en-US">
                <a:sym typeface="+mn-ea"/>
              </a:rPr>
              <a:t>陷入空转以等待内存：</a:t>
            </a:r>
            <a:r>
              <a:rPr lang="en-US" altLang="zh-CN">
                <a:sym typeface="+mn-ea"/>
              </a:rPr>
              <a:t>stall</a:t>
            </a:r>
            <a:endParaRPr lang="en-US" altLang="zh-CN"/>
          </a:p>
          <a:p>
            <a:r>
              <a:rPr lang="zh-CN" altLang="en-US"/>
              <a:t>循环分块：</a:t>
            </a:r>
            <a:r>
              <a:rPr lang="en-US" altLang="zh-CN"/>
              <a:t>loop-tiling</a:t>
            </a:r>
            <a:r>
              <a:rPr lang="zh-CN" altLang="en-US"/>
              <a:t>，</a:t>
            </a:r>
            <a:r>
              <a:rPr lang="en-US" altLang="zh-CN"/>
              <a:t>loop-blocking</a:t>
            </a:r>
            <a:endParaRPr lang="en-US" altLang="zh-CN"/>
          </a:p>
          <a:p>
            <a:r>
              <a:rPr lang="zh-CN" altLang="en-US"/>
              <a:t>寄存器分块：</a:t>
            </a:r>
            <a:r>
              <a:rPr lang="en-US" altLang="zh-CN"/>
              <a:t>unroll-and-jam</a:t>
            </a:r>
            <a:r>
              <a:rPr lang="zh-CN" altLang="en-US"/>
              <a:t>，</a:t>
            </a:r>
            <a:r>
              <a:rPr lang="en-US" altLang="zh-CN"/>
              <a:t>register-blocking</a:t>
            </a:r>
            <a:endParaRPr lang="en-US" altLang="zh-CN"/>
          </a:p>
          <a:p>
            <a:r>
              <a:rPr lang="zh-CN" altLang="en-US"/>
              <a:t>寄存器压力：</a:t>
            </a:r>
            <a:r>
              <a:rPr lang="en-US" altLang="zh-CN"/>
              <a:t>register pressure</a:t>
            </a:r>
            <a:r>
              <a:rPr lang="zh-CN" altLang="en-US"/>
              <a:t>，</a:t>
            </a:r>
            <a:r>
              <a:rPr lang="en-US" altLang="zh-CN"/>
              <a:t>register spill</a:t>
            </a:r>
            <a:endParaRPr lang="en-US" altLang="zh-CN"/>
          </a:p>
          <a:p>
            <a:r>
              <a:rPr lang="zh-CN" altLang="en-US">
                <a:sym typeface="+mn-ea"/>
              </a:rPr>
              <a:t>莫顿码，</a:t>
            </a:r>
            <a:r>
              <a:rPr lang="zh-CN" altLang="en-US">
                <a:sym typeface="+mn-ea"/>
              </a:rPr>
              <a:t>莫顿序</a:t>
            </a:r>
            <a:r>
              <a:rPr lang="zh-CN" altLang="en-US">
                <a:sym typeface="+mn-ea"/>
              </a:rPr>
              <a:t>：</a:t>
            </a:r>
            <a:r>
              <a:rPr lang="en-US" altLang="zh-CN">
                <a:sym typeface="+mn-ea"/>
              </a:rPr>
              <a:t>morton code</a:t>
            </a:r>
            <a:r>
              <a:rPr lang="zh-CN" altLang="en-US">
                <a:sym typeface="+mn-ea"/>
              </a:rPr>
              <a:t>，</a:t>
            </a:r>
            <a:r>
              <a:rPr lang="en-US" altLang="zh-CN">
                <a:sym typeface="+mn-ea"/>
              </a:rPr>
              <a:t>morton ordering</a:t>
            </a:r>
            <a:endParaRPr lang="en-US" altLang="zh-CN">
              <a:sym typeface="+mn-ea"/>
            </a:endParaRPr>
          </a:p>
          <a:p>
            <a:r>
              <a:rPr lang="en-US" altLang="zh-CN">
                <a:sym typeface="+mn-ea"/>
              </a:rPr>
              <a:t>AOS</a:t>
            </a:r>
            <a:r>
              <a:rPr lang="zh-CN" altLang="en-US">
                <a:sym typeface="+mn-ea"/>
              </a:rPr>
              <a:t>，</a:t>
            </a:r>
            <a:r>
              <a:rPr lang="en-US" altLang="zh-CN">
                <a:sym typeface="+mn-ea"/>
              </a:rPr>
              <a:t>SOA</a:t>
            </a:r>
            <a:r>
              <a:rPr lang="zh-CN" altLang="en-US">
                <a:sym typeface="+mn-ea"/>
              </a:rPr>
              <a:t>，</a:t>
            </a:r>
            <a:r>
              <a:rPr lang="en-US" altLang="zh-CN">
                <a:sym typeface="+mn-ea"/>
              </a:rPr>
              <a:t>AOSOA</a:t>
            </a:r>
            <a:r>
              <a:rPr lang="zh-CN" altLang="en-US">
                <a:sym typeface="+mn-ea"/>
              </a:rPr>
              <a:t>：</a:t>
            </a:r>
            <a:r>
              <a:rPr lang="en-US" altLang="zh-CN">
                <a:sym typeface="+mn-ea"/>
              </a:rPr>
              <a:t>array-of-struct</a:t>
            </a:r>
            <a:r>
              <a:rPr lang="zh-CN" altLang="en-US">
                <a:sym typeface="+mn-ea"/>
              </a:rPr>
              <a:t>，</a:t>
            </a:r>
            <a:r>
              <a:rPr lang="en-US" altLang="zh-CN">
                <a:sym typeface="+mn-ea"/>
              </a:rPr>
              <a:t>struct-of-array</a:t>
            </a:r>
            <a:r>
              <a:rPr lang="zh-CN" altLang="en-US">
                <a:sym typeface="+mn-ea"/>
              </a:rPr>
              <a:t>，</a:t>
            </a:r>
            <a:r>
              <a:rPr lang="en-US" altLang="zh-CN">
                <a:sym typeface="+mn-ea"/>
              </a:rPr>
              <a:t>array-of-struct-of-array</a:t>
            </a:r>
            <a:endParaRPr lang="en-US" altLang="zh-CN">
              <a:sym typeface="+mn-ea"/>
            </a:endParaRPr>
          </a:p>
          <a:p>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Morton Ordering on the Intel Xeon Phi</a:t>
            </a:r>
            <a:endParaRPr lang="en-US"/>
          </a:p>
        </p:txBody>
      </p:sp>
      <p:sp>
        <p:nvSpPr>
          <p:cNvPr id="3" name="Content Placeholder 2"/>
          <p:cNvSpPr>
            <a:spLocks noGrp="1"/>
          </p:cNvSpPr>
          <p:nvPr>
            <p:ph idx="1"/>
          </p:nvPr>
        </p:nvSpPr>
        <p:spPr>
          <a:xfrm>
            <a:off x="647700" y="1363980"/>
            <a:ext cx="10515600" cy="4880610"/>
          </a:xfrm>
        </p:spPr>
        <p:txBody>
          <a:bodyPr>
            <a:normAutofit fontScale="70000"/>
          </a:bodyPr>
          <a:p>
            <a:r>
              <a:rPr lang="en-US"/>
              <a:t>Modern server architectures rely on memory locality for optimal performance. Data needs to be organized that allows the CPU’s to process the data, without having to wait. If the data is not structured in a cache friendly way, the CPU will have to wait. What if the application needs fast access to neighboring data, rather than elements in a row, or must transverse the data multiple times?</a:t>
            </a:r>
            <a:endParaRPr lang="en-US"/>
          </a:p>
          <a:p>
            <a:r>
              <a:rPr lang="en-US"/>
              <a:t>To improve data locality of multi-dimensional data, using a Morton ordering, can help in many cases. When data is held in cache or in cache lines, performance will be better than if data is held in different cache lines. On the Intel Xeon Phi coprocessor, a single cache line is 64 bytes, enough to hold 16 single precision floating point values. But what happens when the data is not contiguous?</a:t>
            </a:r>
            <a:endParaRPr lang="en-US"/>
          </a:p>
          <a:p>
            <a:r>
              <a:rPr lang="en-US"/>
              <a:t>The Morton order is a mapping of multidimensional data to one dimension that preserves locality of the data. This is also known as Z-order. When using this ordering, for example in a 16 x 16 matrix, each of the 4 sub matrices can fit into a single cache line. For example, when transposing a simple matrix, if each of the sub-matrices are transposed themselves, then transposing the 4 x 4 matrices will lead to the full matrix transpose. When dealing with  large matrices (1024 x 1024 and larger), speedups by using a Morton ordering compared to a naïve implementation can result in up to 11 times the performance on the Intel Xeon Phi coprocessor. When using multiple threads (which the Intel Xeon Phi is designed for),  using the Morton ordering, performance is up to 2.44 times faster for a large matrix transpose. Even on an Intel Xeon CPU, by using up to 32 threads, comparing the naïve implementation to one using Morton ordering, the speedup was up to over 4X while running a 32768 x 32768 matrix transpose.</a:t>
            </a:r>
            <a:endParaRPr lang="en-US"/>
          </a:p>
          <a:p>
            <a:r>
              <a:rPr lang="en-US"/>
              <a:t>Another example of using data grouping is when running an application that uses a large matrix multiply function. Using a combination of new ordering and the Intel MIC compiler directives, performance  on the Intel Xeon Phi coprocessor was up to 36 X faster, and on the Intel Xeon CPU was up to 29 X faster.</a:t>
            </a:r>
            <a:endParaRPr lang="en-US"/>
          </a:p>
          <a:p>
            <a:r>
              <a:rPr lang="en-US"/>
              <a:t>By using Morton ordering as an alternative to row-major or column-major data storage, significant speedups can be achieved on the Intel Xeon Phi coprocessor or Intel Xeon CPU when performing matrix multiplies or matrix transposes. Morton reordering was effective on either setup. By doing this reordering of the data, maximum performance is achieved due to cache locality. Taking advantage of cache lines will greatly speed up performance of application codes.</a:t>
            </a:r>
            <a:endParaRPr lang="en-US"/>
          </a:p>
        </p:txBody>
      </p:sp>
      <p:sp>
        <p:nvSpPr>
          <p:cNvPr id="4" name="Text Box 3"/>
          <p:cNvSpPr txBox="1"/>
          <p:nvPr/>
        </p:nvSpPr>
        <p:spPr>
          <a:xfrm>
            <a:off x="3184525" y="6489700"/>
            <a:ext cx="5441950" cy="368300"/>
          </a:xfrm>
          <a:prstGeom prst="rect">
            <a:avLst/>
          </a:prstGeom>
          <a:noFill/>
        </p:spPr>
        <p:txBody>
          <a:bodyPr wrap="square" rtlCol="0" anchor="t">
            <a:spAutoFit/>
          </a:bodyPr>
          <a:p>
            <a:r>
              <a:rPr lang="en-US"/>
              <a:t>https://insidehpc.com/2015/10/morton-ordering/</a:t>
            </a:r>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章：多核与超线程</a:t>
            </a:r>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章：泊松方程实战</a:t>
            </a:r>
            <a:endParaRPr lang="zh-CN" altLang="en-US"/>
          </a:p>
        </p:txBody>
      </p:sp>
    </p:spTree>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什么是红黑高斯</a:t>
            </a:r>
            <a:r>
              <a:rPr lang="en-US" altLang="zh-CN"/>
              <a:t>(red-black Gauss-Seidel)</a:t>
            </a:r>
            <a:endParaRPr lang="en-US" altLang="zh-CN"/>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6130925" y="2687955"/>
            <a:ext cx="4881880" cy="262636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pic>
        <p:nvPicPr>
          <p:cNvPr id="6" name="Picture 5"/>
          <p:cNvPicPr>
            <a:picLocks noChangeAspect="1"/>
          </p:cNvPicPr>
          <p:nvPr/>
        </p:nvPicPr>
        <p:blipFill>
          <a:blip r:embed="rId2"/>
          <a:stretch>
            <a:fillRect/>
          </a:stretch>
        </p:blipFill>
        <p:spPr>
          <a:xfrm>
            <a:off x="3838575" y="1185545"/>
            <a:ext cx="4514850" cy="448627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：注意，内部</a:t>
            </a:r>
            <a:r>
              <a:rPr lang="en-US" altLang="zh-CN"/>
              <a:t>SOA</a:t>
            </a:r>
            <a:r>
              <a:rPr lang="zh-CN" altLang="en-US"/>
              <a:t>的尺寸不宜太小</a:t>
            </a:r>
            <a:endParaRPr lang="zh-CN" altLang="en-US"/>
          </a:p>
        </p:txBody>
      </p:sp>
      <p:pic>
        <p:nvPicPr>
          <p:cNvPr id="7" name="Content Placeholder 6"/>
          <p:cNvPicPr>
            <a:picLocks noChangeAspect="1"/>
          </p:cNvPicPr>
          <p:nvPr>
            <p:ph sz="half" idx="2"/>
          </p:nvPr>
        </p:nvPicPr>
        <p:blipFill>
          <a:blip r:embed="rId1"/>
          <a:stretch>
            <a:fillRect/>
          </a:stretch>
        </p:blipFill>
        <p:spPr>
          <a:xfrm>
            <a:off x="6113780" y="1825625"/>
            <a:ext cx="491680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647700" y="3345815"/>
            <a:ext cx="5181600" cy="1478915"/>
          </a:xfrm>
          <a:prstGeom prst="rect">
            <a:avLst/>
          </a:prstGeom>
        </p:spPr>
      </p:pic>
      <p:sp>
        <p:nvSpPr>
          <p:cNvPr id="9" name="Text Box 8"/>
          <p:cNvSpPr txBox="1"/>
          <p:nvPr/>
        </p:nvSpPr>
        <p:spPr>
          <a:xfrm>
            <a:off x="647700" y="1825625"/>
            <a:ext cx="5340350" cy="1476375"/>
          </a:xfrm>
          <a:prstGeom prst="rect">
            <a:avLst/>
          </a:prstGeom>
          <a:noFill/>
        </p:spPr>
        <p:txBody>
          <a:bodyPr wrap="square" rtlCol="0">
            <a:spAutoFit/>
          </a:bodyPr>
          <a:p>
            <a:r>
              <a:rPr lang="zh-CN" altLang="en-US"/>
              <a:t>如果内部</a:t>
            </a:r>
            <a:r>
              <a:rPr lang="en-US" altLang="zh-CN"/>
              <a:t>SOA</a:t>
            </a:r>
            <a:r>
              <a:rPr lang="zh-CN" altLang="en-US"/>
              <a:t>太小，内部循环只有</a:t>
            </a:r>
            <a:r>
              <a:rPr lang="en-US" altLang="zh-CN"/>
              <a:t>16</a:t>
            </a:r>
            <a:r>
              <a:rPr lang="zh-CN" altLang="en-US"/>
              <a:t>次连续的读取，</a:t>
            </a:r>
            <a:r>
              <a:rPr lang="en-US" altLang="zh-CN"/>
              <a:t>16</a:t>
            </a:r>
            <a:r>
              <a:rPr lang="zh-CN" altLang="en-US"/>
              <a:t>次结束后就会跳跃一段，然后继续连续的读取。这会导致</a:t>
            </a:r>
            <a:r>
              <a:rPr lang="en-US" altLang="zh-CN"/>
              <a:t>CPU</a:t>
            </a:r>
            <a:r>
              <a:rPr lang="zh-CN" altLang="en-US"/>
              <a:t>预取机制失效，无法预测下一次要读哪里，等发现跳跃时已经来不及了，从而计算的延迟无法隐藏。</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如果每个属性都要访问到，那还是</a:t>
            </a:r>
            <a:r>
              <a:rPr lang="en-US" altLang="zh-CN"/>
              <a:t>AOS</a:t>
            </a:r>
            <a:r>
              <a:rPr lang="zh-CN" altLang="en-US"/>
              <a:t>比较好（</a:t>
            </a:r>
            <a:r>
              <a:rPr lang="en-US" altLang="zh-CN"/>
              <a:t>AOSOA</a:t>
            </a:r>
            <a:r>
              <a:rPr lang="zh-CN" altLang="en-US"/>
              <a:t>也不赖哦</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8586470" y="2818765"/>
            <a:ext cx="3605530" cy="4039235"/>
          </a:xfrm>
          <a:prstGeom prst="rect">
            <a:avLst/>
          </a:prstGeom>
        </p:spPr>
      </p:pic>
      <p:pic>
        <p:nvPicPr>
          <p:cNvPr id="6" name="Content Placeholder 5"/>
          <p:cNvPicPr>
            <a:picLocks noChangeAspect="1"/>
          </p:cNvPicPr>
          <p:nvPr>
            <p:ph sz="half" idx="1"/>
          </p:nvPr>
        </p:nvPicPr>
        <p:blipFill>
          <a:blip r:embed="rId2"/>
          <a:stretch>
            <a:fillRect/>
          </a:stretch>
        </p:blipFill>
        <p:spPr>
          <a:xfrm>
            <a:off x="5126990" y="3442970"/>
            <a:ext cx="3459480" cy="3415030"/>
          </a:xfrm>
          <a:prstGeom prst="rect">
            <a:avLst/>
          </a:prstGeom>
        </p:spPr>
      </p:pic>
      <p:pic>
        <p:nvPicPr>
          <p:cNvPr id="7" name="Picture 6"/>
          <p:cNvPicPr>
            <a:picLocks noChangeAspect="1"/>
          </p:cNvPicPr>
          <p:nvPr/>
        </p:nvPicPr>
        <p:blipFill>
          <a:blip r:embed="rId3"/>
          <a:stretch>
            <a:fillRect/>
          </a:stretch>
        </p:blipFill>
        <p:spPr>
          <a:xfrm>
            <a:off x="0" y="5537200"/>
            <a:ext cx="5126355" cy="1320800"/>
          </a:xfrm>
          <a:prstGeom prst="rect">
            <a:avLst/>
          </a:prstGeom>
        </p:spPr>
      </p:pic>
      <p:sp>
        <p:nvSpPr>
          <p:cNvPr id="8" name="Text Box 7"/>
          <p:cNvSpPr txBox="1"/>
          <p:nvPr/>
        </p:nvSpPr>
        <p:spPr>
          <a:xfrm>
            <a:off x="1241425" y="1417320"/>
            <a:ext cx="9581515" cy="1198880"/>
          </a:xfrm>
          <a:prstGeom prst="rect">
            <a:avLst/>
          </a:prstGeom>
          <a:noFill/>
        </p:spPr>
        <p:txBody>
          <a:bodyPr wrap="square" rtlCol="0">
            <a:spAutoFit/>
          </a:bodyPr>
          <a:p>
            <a:r>
              <a:rPr lang="zh-CN" altLang="en-US"/>
              <a:t>这是因为使用</a:t>
            </a:r>
            <a:r>
              <a:rPr lang="en-US" altLang="zh-CN"/>
              <a:t>SOA</a:t>
            </a:r>
            <a:r>
              <a:rPr lang="zh-CN" altLang="en-US"/>
              <a:t>会让</a:t>
            </a:r>
            <a:r>
              <a:rPr lang="en-US" altLang="zh-CN"/>
              <a:t>CPU</a:t>
            </a:r>
            <a:r>
              <a:rPr lang="zh-CN" altLang="en-US"/>
              <a:t>不得不同时维护很多条预取赛道（</a:t>
            </a:r>
            <a:r>
              <a:rPr lang="en-US" altLang="zh-CN"/>
              <a:t>mc_x, </a:t>
            </a:r>
            <a:r>
              <a:rPr lang="en-US" altLang="zh-CN">
                <a:sym typeface="+mn-ea"/>
              </a:rPr>
              <a:t>mc_</a:t>
            </a:r>
            <a:r>
              <a:rPr lang="en-US" altLang="zh-CN"/>
              <a:t>y, </a:t>
            </a:r>
            <a:r>
              <a:rPr lang="en-US" altLang="zh-CN">
                <a:sym typeface="+mn-ea"/>
              </a:rPr>
              <a:t>mc_</a:t>
            </a:r>
            <a:r>
              <a:rPr lang="en-US" altLang="zh-CN"/>
              <a:t>z</a:t>
            </a:r>
            <a:r>
              <a:rPr lang="zh-CN" altLang="en-US"/>
              <a:t>），当赛道多了以后每一条赛道的长度就变短了，从而能够周转的余地时间比较少，不利于延迟隐藏。</a:t>
            </a:r>
            <a:endParaRPr lang="zh-CN" altLang="en-US"/>
          </a:p>
          <a:p>
            <a:r>
              <a:rPr lang="zh-CN" altLang="en-US"/>
              <a:t>而如果把这三条赛道合并成一条（</a:t>
            </a:r>
            <a:r>
              <a:rPr lang="en-US" altLang="zh-CN"/>
              <a:t>mc</a:t>
            </a:r>
            <a:r>
              <a:rPr lang="zh-CN" altLang="en-US"/>
              <a:t>），这样同样的经费（缓存容量）能铺出的赛道（预取）就更长，从而</a:t>
            </a:r>
            <a:r>
              <a:rPr lang="en-US" altLang="zh-CN"/>
              <a:t>CPU</a:t>
            </a:r>
            <a:r>
              <a:rPr lang="zh-CN" altLang="en-US"/>
              <a:t>有更长的周转时间来隐藏他内部计算的延迟。所以本案例中</a:t>
            </a:r>
            <a:r>
              <a:rPr lang="en-US" altLang="zh-CN"/>
              <a:t>AOS</a:t>
            </a:r>
            <a:r>
              <a:rPr lang="zh-CN" altLang="en-US"/>
              <a:t>比</a:t>
            </a:r>
            <a:r>
              <a:rPr lang="en-US" altLang="zh-CN"/>
              <a:t>SOA</a:t>
            </a:r>
            <a:r>
              <a:rPr lang="zh-CN" altLang="en-US"/>
              <a:t>好。</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a:t>
            </a:r>
            <a:r>
              <a:rPr lang="en-US" altLang="zh-CN"/>
              <a:t>SOA</a:t>
            </a:r>
            <a:r>
              <a:rPr lang="zh-CN" altLang="en-US"/>
              <a:t>、</a:t>
            </a:r>
            <a:r>
              <a:rPr lang="en-US" altLang="zh-CN"/>
              <a:t>AOSOA </a:t>
            </a:r>
            <a:r>
              <a:rPr lang="zh-CN" altLang="en-US"/>
              <a:t>哪家强：结论</a:t>
            </a:r>
            <a:endParaRPr lang="zh-CN" altLang="en-US"/>
          </a:p>
        </p:txBody>
      </p:sp>
      <p:sp>
        <p:nvSpPr>
          <p:cNvPr id="3" name="Content Placeholder 2"/>
          <p:cNvSpPr>
            <a:spLocks noGrp="1"/>
          </p:cNvSpPr>
          <p:nvPr>
            <p:ph sz="half" idx="1"/>
          </p:nvPr>
        </p:nvSpPr>
        <p:spPr>
          <a:xfrm>
            <a:off x="393700" y="1388110"/>
            <a:ext cx="6916420" cy="4838700"/>
          </a:xfrm>
        </p:spPr>
        <p:txBody>
          <a:bodyPr>
            <a:normAutofit fontScale="90000" lnSpcReduction="20000"/>
          </a:bodyPr>
          <a:p>
            <a:r>
              <a:rPr lang="zh-CN" altLang="en-US" b="1"/>
              <a:t>如果几个属性几乎总是同时一起用的</a:t>
            </a:r>
            <a:r>
              <a:rPr lang="zh-CN" altLang="en-US"/>
              <a:t>，比如位置矢量</a:t>
            </a:r>
            <a:r>
              <a:rPr lang="en-US" altLang="zh-CN"/>
              <a:t>pos</a:t>
            </a:r>
            <a:r>
              <a:rPr lang="zh-CN" altLang="en-US"/>
              <a:t>的</a:t>
            </a:r>
            <a:r>
              <a:rPr lang="en-US" altLang="zh-CN"/>
              <a:t>xyz</a:t>
            </a:r>
            <a:r>
              <a:rPr lang="zh-CN" altLang="en-US"/>
              <a:t>分量，可能都是同时读取同时修改的，这时用</a:t>
            </a:r>
            <a:r>
              <a:rPr lang="en-US" altLang="zh-CN" b="1"/>
              <a:t>AOS</a:t>
            </a:r>
            <a:r>
              <a:rPr lang="zh-CN" altLang="en-US"/>
              <a:t>，减轻预取压力。</a:t>
            </a:r>
            <a:endParaRPr lang="zh-CN" altLang="en-US"/>
          </a:p>
          <a:p>
            <a:r>
              <a:rPr lang="zh-CN" altLang="en-US" b="1"/>
              <a:t>如果几个属性有时只用到其中几个，不一定同时写入</a:t>
            </a:r>
            <a:r>
              <a:rPr lang="zh-CN" altLang="en-US"/>
              <a:t>，比如</a:t>
            </a:r>
            <a:r>
              <a:rPr lang="en-US" altLang="zh-CN"/>
              <a:t>pos</a:t>
            </a:r>
            <a:r>
              <a:rPr lang="zh-CN" altLang="en-US"/>
              <a:t>和</a:t>
            </a:r>
            <a:r>
              <a:rPr lang="en-US" altLang="zh-CN"/>
              <a:t>vel</a:t>
            </a:r>
            <a:r>
              <a:rPr lang="zh-CN" altLang="en-US"/>
              <a:t>，通常的情况都是</a:t>
            </a:r>
            <a:r>
              <a:rPr lang="en-US" altLang="zh-CN"/>
              <a:t>pos+=vel</a:t>
            </a:r>
            <a:r>
              <a:rPr lang="zh-CN" altLang="en-US"/>
              <a:t>，也就是</a:t>
            </a:r>
            <a:r>
              <a:rPr lang="en-US" altLang="zh-CN"/>
              <a:t>pos</a:t>
            </a:r>
            <a:r>
              <a:rPr lang="zh-CN" altLang="en-US"/>
              <a:t>是读写，</a:t>
            </a:r>
            <a:r>
              <a:rPr lang="en-US" altLang="zh-CN"/>
              <a:t>vel</a:t>
            </a:r>
            <a:r>
              <a:rPr lang="zh-CN" altLang="en-US"/>
              <a:t>是只读，那这时候就用</a:t>
            </a:r>
            <a:r>
              <a:rPr lang="en-US" altLang="zh-CN" b="1"/>
              <a:t>SOA</a:t>
            </a:r>
            <a:r>
              <a:rPr lang="zh-CN" altLang="en-US"/>
              <a:t>比较好，省内存带宽。</a:t>
            </a:r>
            <a:endParaRPr lang="zh-CN" altLang="en-US"/>
          </a:p>
          <a:p>
            <a:r>
              <a:rPr lang="zh-CN" altLang="en-US"/>
              <a:t>不过“</a:t>
            </a:r>
            <a:r>
              <a:rPr lang="en-US" altLang="zh-CN"/>
              <a:t>pos</a:t>
            </a:r>
            <a:r>
              <a:rPr lang="zh-CN" altLang="en-US"/>
              <a:t>的</a:t>
            </a:r>
            <a:r>
              <a:rPr lang="en-US" altLang="zh-CN"/>
              <a:t>xyz</a:t>
            </a:r>
            <a:r>
              <a:rPr lang="zh-CN" altLang="en-US"/>
              <a:t>分量用</a:t>
            </a:r>
            <a:r>
              <a:rPr lang="en-US" altLang="zh-CN"/>
              <a:t>AOS</a:t>
            </a:r>
            <a:r>
              <a:rPr lang="zh-CN" altLang="en-US">
                <a:sym typeface="+mn-ea"/>
              </a:rPr>
              <a:t>”</a:t>
            </a:r>
            <a:r>
              <a:rPr lang="zh-CN" altLang="en-US"/>
              <a:t>这个结论，是单从内存访问效率来看的，需要</a:t>
            </a:r>
            <a:r>
              <a:rPr lang="en-US" altLang="zh-CN"/>
              <a:t>SIMD</a:t>
            </a:r>
            <a:r>
              <a:rPr lang="zh-CN" altLang="en-US"/>
              <a:t>矢量化的话可能还是要</a:t>
            </a:r>
            <a:r>
              <a:rPr lang="en-US" altLang="zh-CN"/>
              <a:t>SOA</a:t>
            </a:r>
            <a:r>
              <a:rPr lang="zh-CN" altLang="en-US"/>
              <a:t>或</a:t>
            </a:r>
            <a:r>
              <a:rPr lang="en-US" altLang="zh-CN"/>
              <a:t>AOSOA</a:t>
            </a:r>
            <a:r>
              <a:rPr lang="zh-CN" altLang="en-US"/>
              <a:t>，比如</a:t>
            </a:r>
            <a:r>
              <a:rPr lang="en-US" altLang="zh-CN"/>
              <a:t>hw04</a:t>
            </a:r>
            <a:r>
              <a:rPr lang="zh-CN" altLang="en-US"/>
              <a:t>那种的。而“</a:t>
            </a:r>
            <a:r>
              <a:rPr lang="en-US" altLang="zh-CN"/>
              <a:t>pos</a:t>
            </a:r>
            <a:r>
              <a:rPr lang="zh-CN" altLang="en-US"/>
              <a:t>和</a:t>
            </a:r>
            <a:r>
              <a:rPr lang="en-US" altLang="zh-CN"/>
              <a:t>vel</a:t>
            </a:r>
            <a:r>
              <a:rPr lang="zh-CN" altLang="en-US"/>
              <a:t>应该用</a:t>
            </a:r>
            <a:r>
              <a:rPr lang="en-US" altLang="zh-CN"/>
              <a:t>SOA</a:t>
            </a:r>
            <a:r>
              <a:rPr lang="zh-CN" altLang="en-US"/>
              <a:t>分开存</a:t>
            </a:r>
            <a:r>
              <a:rPr lang="zh-CN" altLang="en-US">
                <a:sym typeface="+mn-ea"/>
              </a:rPr>
              <a:t>”是</a:t>
            </a:r>
            <a:r>
              <a:rPr lang="zh-CN" altLang="en-US"/>
              <a:t>没问题的。</a:t>
            </a:r>
            <a:endParaRPr lang="zh-CN" altLang="en-US"/>
          </a:p>
          <a:p>
            <a:r>
              <a:rPr lang="zh-CN" altLang="en-US"/>
              <a:t>而且</a:t>
            </a:r>
            <a:r>
              <a:rPr lang="en-US" altLang="zh-CN"/>
              <a:t>SOA</a:t>
            </a:r>
            <a:r>
              <a:rPr lang="zh-CN" altLang="en-US"/>
              <a:t>在遇到存储不是</a:t>
            </a:r>
            <a:r>
              <a:rPr lang="en-US" altLang="zh-CN"/>
              <a:t>vector</a:t>
            </a:r>
            <a:r>
              <a:rPr lang="zh-CN" altLang="en-US"/>
              <a:t>，而是</a:t>
            </a:r>
            <a:r>
              <a:rPr lang="zh-CN" altLang="en-US">
                <a:sym typeface="+mn-ea"/>
              </a:rPr>
              <a:t>稀疏的</a:t>
            </a:r>
            <a:r>
              <a:rPr lang="zh-CN" altLang="en-US"/>
              <a:t>哈希网格之类索引有一定开销的数据结构，可能就不适合了。这就是为什么</a:t>
            </a:r>
            <a:r>
              <a:rPr lang="zh-CN" altLang="en-US" b="1"/>
              <a:t>王鑫磊最喜欢</a:t>
            </a:r>
            <a:r>
              <a:rPr lang="en-US" altLang="zh-CN" b="1"/>
              <a:t>AOSOA</a:t>
            </a:r>
            <a:r>
              <a:rPr lang="zh-CN" altLang="en-US"/>
              <a:t>：在高层保持</a:t>
            </a:r>
            <a:r>
              <a:rPr lang="en-US" altLang="zh-CN"/>
              <a:t>AOS</a:t>
            </a:r>
            <a:r>
              <a:rPr lang="zh-CN" altLang="en-US"/>
              <a:t>的统一索引，底层又享受</a:t>
            </a:r>
            <a:r>
              <a:rPr lang="en-US" altLang="zh-CN"/>
              <a:t>SOA</a:t>
            </a:r>
            <a:r>
              <a:rPr lang="zh-CN" altLang="en-US"/>
              <a:t>带来的矢量化和缓存行预取等好处</a:t>
            </a:r>
            <a:r>
              <a:rPr lang="en-US" altLang="zh-CN"/>
              <a:t>……</a:t>
            </a:r>
            <a:r>
              <a:rPr lang="zh-CN" altLang="en-US"/>
              <a:t>就是随机索引比较麻烦。</a:t>
            </a:r>
            <a:endParaRPr lang="zh-CN" altLang="en-US"/>
          </a:p>
        </p:txBody>
      </p:sp>
      <p:pic>
        <p:nvPicPr>
          <p:cNvPr id="11" name="Content Placeholder 10"/>
          <p:cNvPicPr>
            <a:picLocks noChangeAspect="1"/>
          </p:cNvPicPr>
          <p:nvPr>
            <p:ph sz="half" idx="2"/>
          </p:nvPr>
        </p:nvPicPr>
        <p:blipFill>
          <a:blip r:embed="rId1"/>
          <a:stretch>
            <a:fillRect/>
          </a:stretch>
        </p:blipFill>
        <p:spPr>
          <a:xfrm>
            <a:off x="7480935" y="140970"/>
            <a:ext cx="4711065" cy="6176645"/>
          </a:xfrm>
          <a:prstGeom prst="rect">
            <a:avLst/>
          </a:prstGeom>
        </p:spPr>
      </p:pic>
      <p:sp>
        <p:nvSpPr>
          <p:cNvPr id="12" name="Text Box 11"/>
          <p:cNvSpPr txBox="1"/>
          <p:nvPr/>
        </p:nvSpPr>
        <p:spPr>
          <a:xfrm>
            <a:off x="2520950" y="6489700"/>
            <a:ext cx="7646035" cy="368300"/>
          </a:xfrm>
          <a:prstGeom prst="rect">
            <a:avLst/>
          </a:prstGeom>
          <a:noFill/>
        </p:spPr>
        <p:txBody>
          <a:bodyPr wrap="none" rtlCol="0" anchor="t">
            <a:spAutoFit/>
          </a:bodyPr>
          <a:p>
            <a:pPr algn="l"/>
            <a:r>
              <a:rPr lang="zh-CN" altLang="en-US">
                <a:sym typeface="+mn-ea"/>
              </a:rPr>
              <a:t>结构体剥离：</a:t>
            </a:r>
            <a:r>
              <a:rPr lang="en-US">
                <a:sym typeface="+mn-ea"/>
              </a:rPr>
              <a:t>https://blog.csdn.net/qq_36287943/article/details/103601176</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，手动预取以后才能达到，就是因为硬件预取预测失败，导致不得不等内存抵达了才能算，导致延迟隐藏失败。隐藏成功：</a:t>
            </a:r>
            <a:endParaRPr lang="en-US" altLang="zh-CN"/>
          </a:p>
        </p:txBody>
      </p:sp>
      <p:pic>
        <p:nvPicPr>
          <p:cNvPr id="5" name="Content Placeholder 4"/>
          <p:cNvPicPr>
            <a:picLocks noChangeAspect="1"/>
          </p:cNvPicPr>
          <p:nvPr>
            <p:ph sz="half" idx="2"/>
          </p:nvPr>
        </p:nvPicPr>
        <p:blipFill>
          <a:blip r:embed="rId1"/>
          <a:stretch>
            <a:fillRect/>
          </a:stretch>
        </p:blipFill>
        <p:spPr>
          <a:xfrm>
            <a:off x="2107565" y="4361180"/>
            <a:ext cx="8232775" cy="2430780"/>
          </a:xfrm>
          <a:prstGeom prst="rect">
            <a:avLst/>
          </a:prstGeom>
        </p:spPr>
      </p:pic>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a:t>
            </a:r>
            <a:r>
              <a:rPr lang="zh-CN" altLang="en-US">
                <a:sym typeface="+mn-ea"/>
              </a:rPr>
              <a:t>隐藏失败：</a:t>
            </a:r>
            <a:endParaRPr lang="zh-CN" altLang="en-US"/>
          </a:p>
        </p:txBody>
      </p:sp>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pic>
        <p:nvPicPr>
          <p:cNvPr id="7" name="Content Placeholder 6"/>
          <p:cNvPicPr>
            <a:picLocks noChangeAspect="1"/>
          </p:cNvPicPr>
          <p:nvPr>
            <p:ph sz="half" idx="2"/>
          </p:nvPr>
        </p:nvPicPr>
        <p:blipFill>
          <a:blip r:embed="rId1"/>
          <a:stretch>
            <a:fillRect/>
          </a:stretch>
        </p:blipFill>
        <p:spPr>
          <a:xfrm>
            <a:off x="2016760" y="4398645"/>
            <a:ext cx="10175240" cy="22999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字节的写入操作，挂起到临时队列，等凑满</a:t>
            </a:r>
            <a:r>
              <a:rPr lang="en-US" altLang="zh-CN"/>
              <a:t>64</a:t>
            </a:r>
            <a:r>
              <a:rPr lang="zh-CN" altLang="en-US"/>
              <a:t>字节后，直接写入内存，从而完全避免读的带宽。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a:t>
            </a:r>
            <a:r>
              <a:rPr lang="en-US" altLang="zh-CN"/>
              <a:t> stream </a:t>
            </a:r>
            <a:r>
              <a:rPr lang="zh-CN" altLang="en-US"/>
              <a:t>写回执行完成，然后重新读取到缓存，反而更低效。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，否则无法合并写入，会产生有中间数据读的带宽。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章：内存分配</a:t>
            </a:r>
            <a:r>
              <a:rPr lang="zh-CN" altLang="en-US">
                <a:sym typeface="+mn-ea"/>
              </a:rPr>
              <a:t>与</a:t>
            </a:r>
            <a:r>
              <a:rPr lang="zh-CN" altLang="en-US">
                <a:sym typeface="+mn-ea"/>
              </a:rPr>
              <a:t>分页</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a:t>
            </a:r>
            <a:r>
              <a:rPr lang="zh-CN" altLang="en-US"/>
              <a:t>：写入两次，时间都是一样的（理所当然）</a:t>
            </a:r>
            <a:endParaRPr lang="zh-CN" altLang="en-US"/>
          </a:p>
        </p:txBody>
      </p:sp>
      <p:pic>
        <p:nvPicPr>
          <p:cNvPr id="4" name="Content Placeholder 3"/>
          <p:cNvPicPr>
            <a:picLocks noChangeAspect="1"/>
          </p:cNvPicPr>
          <p:nvPr>
            <p:ph idx="1"/>
          </p:nvPr>
        </p:nvPicPr>
        <p:blipFill>
          <a:blip r:embed="rId1"/>
          <a:stretch>
            <a:fillRect/>
          </a:stretch>
        </p:blipFill>
        <p:spPr>
          <a:xfrm>
            <a:off x="3995420" y="1972310"/>
            <a:ext cx="3819525" cy="4057650"/>
          </a:xfrm>
          <a:prstGeom prst="rect">
            <a:avLst/>
          </a:prstGeom>
        </p:spPr>
      </p:pic>
      <p:pic>
        <p:nvPicPr>
          <p:cNvPr id="5" name="Picture 4"/>
          <p:cNvPicPr>
            <a:picLocks noChangeAspect="1"/>
          </p:cNvPicPr>
          <p:nvPr/>
        </p:nvPicPr>
        <p:blipFill>
          <a:blip r:embed="rId2"/>
          <a:stretch>
            <a:fillRect/>
          </a:stretch>
        </p:blipFill>
        <p:spPr>
          <a:xfrm>
            <a:off x="8434705" y="3562350"/>
            <a:ext cx="2447925" cy="4667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malloc</a:t>
            </a:r>
            <a:r>
              <a:rPr lang="zh-CN" altLang="en-US"/>
              <a:t>：写入两次，第一次明显比第二次慢？</a:t>
            </a:r>
            <a:endParaRPr lang="zh-CN" altLang="en-US"/>
          </a:p>
        </p:txBody>
      </p:sp>
      <p:pic>
        <p:nvPicPr>
          <p:cNvPr id="6" name="Content Placeholder 5"/>
          <p:cNvPicPr>
            <a:picLocks noChangeAspect="1"/>
          </p:cNvPicPr>
          <p:nvPr>
            <p:ph idx="1"/>
          </p:nvPr>
        </p:nvPicPr>
        <p:blipFill>
          <a:blip r:embed="rId1"/>
          <a:stretch>
            <a:fillRect/>
          </a:stretch>
        </p:blipFill>
        <p:spPr>
          <a:xfrm>
            <a:off x="3471545" y="1833880"/>
            <a:ext cx="4867275" cy="4333875"/>
          </a:xfrm>
          <a:prstGeom prst="rect">
            <a:avLst/>
          </a:prstGeom>
        </p:spPr>
      </p:pic>
      <p:pic>
        <p:nvPicPr>
          <p:cNvPr id="7" name="Picture 6"/>
          <p:cNvPicPr>
            <a:picLocks noChangeAspect="1"/>
          </p:cNvPicPr>
          <p:nvPr/>
        </p:nvPicPr>
        <p:blipFill>
          <a:blip r:embed="rId2"/>
          <a:stretch>
            <a:fillRect/>
          </a:stretch>
        </p:blipFill>
        <p:spPr>
          <a:xfrm>
            <a:off x="8696325" y="3623310"/>
            <a:ext cx="2466975" cy="5143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zh-CN" altLang="en-US"/>
              <a:t>：和</a:t>
            </a:r>
            <a:r>
              <a:rPr lang="en-US" altLang="zh-CN"/>
              <a:t> malloc </a:t>
            </a:r>
            <a:r>
              <a:rPr lang="zh-CN" altLang="en-US"/>
              <a:t>一样，写入两次，第一次明显比第二次慢？</a:t>
            </a:r>
            <a:endParaRPr lang="zh-CN" altLang="en-US"/>
          </a:p>
        </p:txBody>
      </p:sp>
      <p:pic>
        <p:nvPicPr>
          <p:cNvPr id="4" name="Content Placeholder 3"/>
          <p:cNvPicPr>
            <a:picLocks noChangeAspect="1"/>
          </p:cNvPicPr>
          <p:nvPr>
            <p:ph idx="1"/>
          </p:nvPr>
        </p:nvPicPr>
        <p:blipFill>
          <a:blip r:embed="rId1"/>
          <a:stretch>
            <a:fillRect/>
          </a:stretch>
        </p:blipFill>
        <p:spPr>
          <a:xfrm>
            <a:off x="3983990" y="1825625"/>
            <a:ext cx="3841750" cy="4351655"/>
          </a:xfrm>
          <a:prstGeom prst="rect">
            <a:avLst/>
          </a:prstGeom>
        </p:spPr>
      </p:pic>
      <p:pic>
        <p:nvPicPr>
          <p:cNvPr id="5" name="Picture 4"/>
          <p:cNvPicPr>
            <a:picLocks noChangeAspect="1"/>
          </p:cNvPicPr>
          <p:nvPr/>
        </p:nvPicPr>
        <p:blipFill>
          <a:blip r:embed="rId2"/>
          <a:stretch>
            <a:fillRect/>
          </a:stretch>
        </p:blipFill>
        <p:spPr>
          <a:xfrm>
            <a:off x="8609330" y="3768090"/>
            <a:ext cx="2438400" cy="4667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en-US"/>
              <a:t>{}</a:t>
            </a:r>
            <a:r>
              <a:rPr lang="zh-CN" altLang="en-US"/>
              <a:t>：后面加个花括号，就和</a:t>
            </a:r>
            <a:r>
              <a:rPr lang="en-US" altLang="zh-CN"/>
              <a:t> vector </a:t>
            </a:r>
            <a:r>
              <a:rPr lang="zh-CN" altLang="en-US"/>
              <a:t>一样，两次一样快了</a:t>
            </a:r>
            <a:endParaRPr lang="zh-CN" altLang="en-US"/>
          </a:p>
        </p:txBody>
      </p:sp>
      <p:pic>
        <p:nvPicPr>
          <p:cNvPr id="6" name="Picture 5"/>
          <p:cNvPicPr>
            <a:picLocks noChangeAspect="1"/>
          </p:cNvPicPr>
          <p:nvPr/>
        </p:nvPicPr>
        <p:blipFill>
          <a:blip r:embed="rId1"/>
          <a:stretch>
            <a:fillRect/>
          </a:stretch>
        </p:blipFill>
        <p:spPr>
          <a:xfrm>
            <a:off x="8872855" y="4023360"/>
            <a:ext cx="2476500" cy="447675"/>
          </a:xfrm>
          <a:prstGeom prst="rect">
            <a:avLst/>
          </a:prstGeom>
        </p:spPr>
      </p:pic>
      <p:pic>
        <p:nvPicPr>
          <p:cNvPr id="10" name="Content Placeholder 9"/>
          <p:cNvPicPr>
            <a:picLocks noChangeAspect="1"/>
          </p:cNvPicPr>
          <p:nvPr>
            <p:ph idx="1"/>
          </p:nvPr>
        </p:nvPicPr>
        <p:blipFill>
          <a:blip r:embed="rId2"/>
          <a:stretch>
            <a:fillRect/>
          </a:stretch>
        </p:blipFill>
        <p:spPr>
          <a:xfrm>
            <a:off x="4009390" y="1852930"/>
            <a:ext cx="3790950" cy="42957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结论</a:t>
            </a:r>
            <a:endParaRPr lang="zh-CN" altLang="en-US"/>
          </a:p>
        </p:txBody>
      </p:sp>
      <p:sp>
        <p:nvSpPr>
          <p:cNvPr id="3" name="Content Placeholder 2"/>
          <p:cNvSpPr>
            <a:spLocks noGrp="1"/>
          </p:cNvSpPr>
          <p:nvPr>
            <p:ph idx="1"/>
          </p:nvPr>
        </p:nvSpPr>
        <p:spPr/>
        <p:txBody>
          <a:bodyPr/>
          <a:p>
            <a:r>
              <a:rPr lang="zh-CN" altLang="en-US"/>
              <a:t>原理，当调用</a:t>
            </a:r>
            <a:r>
              <a:rPr lang="en-US" altLang="zh-CN"/>
              <a:t> malloc </a:t>
            </a:r>
            <a:r>
              <a:rPr lang="zh-CN" altLang="en-US"/>
              <a:t>时，操作系统并不会实际分配那一块内存，而是将这一段内存标记为“不可用”。当用户试图访问</a:t>
            </a:r>
            <a:r>
              <a:rPr lang="zh-CN" altLang="en-US">
                <a:sym typeface="+mn-ea"/>
              </a:rPr>
              <a:t>（写入）</a:t>
            </a:r>
            <a:r>
              <a:rPr lang="zh-CN" altLang="en-US"/>
              <a:t>这一片内存时，硬件就会触发所谓的</a:t>
            </a:r>
            <a:r>
              <a:rPr lang="zh-CN" altLang="en-US">
                <a:sym typeface="+mn-ea"/>
              </a:rPr>
              <a:t>缺页中断（</a:t>
            </a:r>
            <a:r>
              <a:rPr lang="en-US" altLang="zh-CN">
                <a:sym typeface="+mn-ea"/>
              </a:rPr>
              <a:t>page fault</a:t>
            </a:r>
            <a:r>
              <a:rPr lang="zh-CN" altLang="en-US">
                <a:sym typeface="+mn-ea"/>
              </a:rPr>
              <a:t>），进入操作系统内核，内核会查找当前进程的</a:t>
            </a:r>
            <a:r>
              <a:rPr lang="en-US" altLang="zh-CN">
                <a:sym typeface="+mn-ea"/>
              </a:rPr>
              <a:t> malloc </a:t>
            </a:r>
            <a:r>
              <a:rPr lang="zh-CN" altLang="en-US">
                <a:sym typeface="+mn-ea"/>
              </a:rPr>
              <a:t>历史记录。如果发现用户写入的地址是他曾经</a:t>
            </a:r>
            <a:r>
              <a:rPr lang="en-US" altLang="zh-CN">
                <a:sym typeface="+mn-ea"/>
              </a:rPr>
              <a:t> malloc </a:t>
            </a:r>
            <a:r>
              <a:rPr lang="zh-CN" altLang="en-US">
                <a:sym typeface="+mn-ea"/>
              </a:rPr>
              <a:t>过的地址区间，则执行</a:t>
            </a:r>
            <a:r>
              <a:rPr lang="zh-CN" altLang="en-US">
                <a:sym typeface="+mn-ea"/>
              </a:rPr>
              <a:t>实际的</a:t>
            </a:r>
            <a:r>
              <a:rPr lang="zh-CN" altLang="en-US">
                <a:sym typeface="+mn-ea"/>
              </a:rPr>
              <a:t>内存分配，并标记该段内存为“可用”，下次访问就不会再产生缺页中断了；而如果用户写入的地址根本不是他</a:t>
            </a:r>
            <a:r>
              <a:rPr lang="en-US" altLang="zh-CN">
                <a:sym typeface="+mn-ea"/>
              </a:rPr>
              <a:t> malloc </a:t>
            </a:r>
            <a:r>
              <a:rPr lang="zh-CN" altLang="en-US">
                <a:sym typeface="+mn-ea"/>
              </a:rPr>
              <a:t>过的地址，那就说明他确实犯错了，就抛出段错误（</a:t>
            </a:r>
            <a:r>
              <a:rPr lang="en-US" altLang="zh-CN">
                <a:sym typeface="+mn-ea"/>
              </a:rPr>
              <a:t>segmentation fault</a:t>
            </a:r>
            <a:r>
              <a:rPr lang="zh-CN" altLang="en-US">
                <a:sym typeface="+mn-ea"/>
              </a:rPr>
              <a:t>）。</a:t>
            </a:r>
            <a:endParaRPr lang="zh-CN" altLang="en-US"/>
          </a:p>
          <a:p>
            <a:r>
              <a:rPr lang="en-US"/>
              <a:t>std::vector&lt;int&gt;</a:t>
            </a:r>
            <a:r>
              <a:rPr lang="zh-CN" altLang="en-US"/>
              <a:t>、</a:t>
            </a:r>
            <a:r>
              <a:rPr lang="en-US"/>
              <a:t>new int[n]{} </a:t>
            </a:r>
            <a:r>
              <a:rPr lang="zh-CN" altLang="en-US" b="1"/>
              <a:t>会</a:t>
            </a:r>
            <a:r>
              <a:rPr lang="zh-CN" altLang="en-US"/>
              <a:t>初始化数组为</a:t>
            </a:r>
            <a:r>
              <a:rPr lang="en-US" altLang="zh-CN"/>
              <a:t>0</a:t>
            </a:r>
            <a:r>
              <a:rPr lang="zh-CN" altLang="en-US"/>
              <a:t>。</a:t>
            </a:r>
            <a:endParaRPr lang="zh-CN" altLang="en-US"/>
          </a:p>
          <a:p>
            <a:r>
              <a:rPr lang="en-US">
                <a:sym typeface="+mn-ea"/>
              </a:rPr>
              <a:t>malloc(n * sizeof(int))</a:t>
            </a:r>
            <a:r>
              <a:rPr lang="zh-CN" altLang="en-US">
                <a:sym typeface="+mn-ea"/>
              </a:rPr>
              <a:t>、</a:t>
            </a:r>
            <a:r>
              <a:rPr lang="en-US">
                <a:sym typeface="+mn-ea"/>
              </a:rPr>
              <a:t>new int[n] </a:t>
            </a:r>
            <a:r>
              <a:rPr lang="zh-CN" altLang="en-US" b="1">
                <a:sym typeface="+mn-ea"/>
              </a:rPr>
              <a:t>不会</a:t>
            </a:r>
            <a:r>
              <a:rPr lang="zh-CN" altLang="en-US">
                <a:sym typeface="+mn-ea"/>
              </a:rPr>
              <a:t>初始化数组为</a:t>
            </a:r>
            <a:r>
              <a:rPr lang="en-US" altLang="zh-CN">
                <a:sym typeface="+mn-ea"/>
              </a:rPr>
              <a:t>0</a:t>
            </a:r>
            <a:r>
              <a:rPr lang="zh-CN" altLang="en-US">
                <a:sym typeface="+mn-ea"/>
              </a:rPr>
              <a:t>。</a:t>
            </a:r>
            <a:endParaRPr lang="zh-CN" altLang="en-US">
              <a:sym typeface="+mn-ea"/>
            </a:endParaRPr>
          </a:p>
          <a:p>
            <a:r>
              <a:rPr lang="zh-CN" altLang="en-US"/>
              <a:t>初始化数组时，内存被写入，所以操作系统这时候才开始实际分配内存。</a:t>
            </a:r>
            <a:endParaRPr lang="zh-CN" altLang="en-US"/>
          </a:p>
          <a:p>
            <a:r>
              <a:rPr lang="zh-CN" altLang="en-US"/>
              <a:t>刚才的案例里，不会初始化的</a:t>
            </a:r>
            <a:r>
              <a:rPr lang="en-US" altLang="zh-CN"/>
              <a:t> malloc</a:t>
            </a:r>
            <a:r>
              <a:rPr lang="zh-CN" altLang="en-US"/>
              <a:t>，第一次往里面赋值时，因为这时操作系统还没有给这个数组分配内存，所以会</a:t>
            </a:r>
            <a:r>
              <a:rPr lang="zh-CN" altLang="en-US">
                <a:sym typeface="+mn-ea"/>
              </a:rPr>
              <a:t>触发</a:t>
            </a:r>
            <a:r>
              <a:rPr lang="zh-CN" altLang="en-US"/>
              <a:t>缺页中断，进入操作系统内核给数组分配内存，是内核执行内存分配的这个动作，花费了额外的时间。而第二次因为内存已经被分配上了，所以再次访问也不会触发</a:t>
            </a:r>
            <a:r>
              <a:rPr lang="zh-CN" altLang="en-US">
                <a:sym typeface="+mn-ea"/>
              </a:rPr>
              <a:t>缺页中断，所以看起来比第一次快很多。</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进一步：分配是按页面（</a:t>
            </a:r>
            <a:r>
              <a:rPr lang="en-US" altLang="zh-CN"/>
              <a:t>4KB</a:t>
            </a:r>
            <a:r>
              <a:rPr lang="zh-CN" altLang="en-US"/>
              <a:t>）来管理的</a:t>
            </a:r>
            <a:endParaRPr lang="zh-CN" altLang="en-US"/>
          </a:p>
        </p:txBody>
      </p:sp>
      <p:sp>
        <p:nvSpPr>
          <p:cNvPr id="3" name="Content Placeholder 2"/>
          <p:cNvSpPr>
            <a:spLocks noGrp="1"/>
          </p:cNvSpPr>
          <p:nvPr>
            <p:ph idx="1"/>
          </p:nvPr>
        </p:nvSpPr>
        <p:spPr>
          <a:xfrm>
            <a:off x="704215" y="1478280"/>
            <a:ext cx="10515600" cy="4351338"/>
          </a:xfrm>
        </p:spPr>
        <p:txBody>
          <a:bodyPr/>
          <a:p>
            <a:r>
              <a:rPr lang="zh-CN" altLang="en-US"/>
              <a:t>当一个尚且处于“不可用”的</a:t>
            </a:r>
            <a:r>
              <a:rPr lang="en-US" altLang="zh-CN"/>
              <a:t> malloc </a:t>
            </a:r>
            <a:r>
              <a:rPr lang="zh-CN" altLang="en-US"/>
              <a:t>过的区间被访问，操作系统不是把整个区间全部分配完毕，而是只把当前写入地址所在的页面（</a:t>
            </a:r>
            <a:r>
              <a:rPr lang="en-US" altLang="zh-CN"/>
              <a:t>4KB </a:t>
            </a:r>
            <a:r>
              <a:rPr lang="zh-CN" altLang="en-US"/>
              <a:t>大小）给分配上。也就是说用户访问</a:t>
            </a:r>
            <a:r>
              <a:rPr lang="en-US" altLang="zh-CN"/>
              <a:t> a[0] </a:t>
            </a:r>
            <a:r>
              <a:rPr lang="zh-CN" altLang="en-US"/>
              <a:t>以后只分配了</a:t>
            </a:r>
            <a:r>
              <a:rPr lang="en-US" altLang="zh-CN"/>
              <a:t> 4KB </a:t>
            </a:r>
            <a:r>
              <a:rPr lang="zh-CN" altLang="en-US"/>
              <a:t>的内存。等到用户访问了</a:t>
            </a:r>
            <a:r>
              <a:rPr lang="en-US" altLang="zh-CN"/>
              <a:t> a[1024]</a:t>
            </a:r>
            <a:r>
              <a:rPr lang="zh-CN" altLang="en-US"/>
              <a:t>，也就是触及了下一个页面，他才会继续分配一个</a:t>
            </a:r>
            <a:r>
              <a:rPr lang="en-US" altLang="zh-CN"/>
              <a:t> 4KB </a:t>
            </a:r>
            <a:r>
              <a:rPr lang="zh-CN" altLang="en-US"/>
              <a:t>的页面，这时才</a:t>
            </a:r>
            <a:r>
              <a:rPr lang="en-US" altLang="zh-CN"/>
              <a:t> 8KB </a:t>
            </a:r>
            <a:r>
              <a:rPr lang="zh-CN" altLang="en-US"/>
              <a:t>被实际分配。比如这里我们分配了</a:t>
            </a:r>
            <a:r>
              <a:rPr lang="en-US" altLang="zh-CN"/>
              <a:t> 16GB </a:t>
            </a:r>
            <a:r>
              <a:rPr lang="zh-CN" altLang="en-US"/>
              <a:t>内存，但是只访问了他的前</a:t>
            </a:r>
            <a:r>
              <a:rPr lang="en-US" altLang="zh-CN"/>
              <a:t> 4KB</a:t>
            </a:r>
            <a:r>
              <a:rPr lang="zh-CN" altLang="en-US"/>
              <a:t>，这样只有一个页被分配，所以非常快。</a:t>
            </a:r>
            <a:endParaRPr lang="zh-CN" altLang="en-US"/>
          </a:p>
          <a:p>
            <a:r>
              <a:rPr lang="zh-CN" altLang="en-US"/>
              <a:t>其实操作系统惰性分配的特性，也是</a:t>
            </a:r>
            <a:r>
              <a:rPr lang="en-US" altLang="zh-CN"/>
              <a:t> SPGrid</a:t>
            </a:r>
            <a:r>
              <a:rPr lang="zh-CN" altLang="en-US"/>
              <a:t>（</a:t>
            </a:r>
            <a:r>
              <a:rPr lang="en-US" altLang="zh-CN"/>
              <a:t>Sparsely-Paged-Grid</a:t>
            </a:r>
            <a:r>
              <a:rPr lang="zh-CN" altLang="en-US"/>
              <a:t>）得以实现的基础，他利用</a:t>
            </a:r>
            <a:r>
              <a:rPr lang="en-US" altLang="zh-CN"/>
              <a:t> mmap </a:t>
            </a:r>
            <a:r>
              <a:rPr lang="zh-CN" altLang="en-US"/>
              <a:t>分配比机器大得多的内存（比如</a:t>
            </a:r>
            <a:r>
              <a:rPr lang="en-US" altLang="zh-CN"/>
              <a:t> 2048*2028*1024 </a:t>
            </a:r>
            <a:r>
              <a:rPr lang="zh-CN" altLang="en-US"/>
              <a:t>的三维网格），然后在里面索引，这样就相当于利用硬件的分页机制实现了稀疏数据结构，既能高效利用内存，随机访问和插桩又特别高效。有兴趣可以研究一下他们的论文，也用了莫顿序增强</a:t>
            </a:r>
            <a:r>
              <a:rPr lang="en-US" altLang="zh-CN"/>
              <a:t> TLB </a:t>
            </a:r>
            <a:r>
              <a:rPr lang="zh-CN" altLang="en-US"/>
              <a:t>和缓存的局域性，非常精彩。</a:t>
            </a:r>
            <a:endParaRPr lang="zh-CN" altLang="en-US"/>
          </a:p>
        </p:txBody>
      </p:sp>
      <p:pic>
        <p:nvPicPr>
          <p:cNvPr id="4" name="Picture 3"/>
          <p:cNvPicPr>
            <a:picLocks noChangeAspect="1"/>
          </p:cNvPicPr>
          <p:nvPr/>
        </p:nvPicPr>
        <p:blipFill>
          <a:blip r:embed="rId1"/>
          <a:stretch>
            <a:fillRect/>
          </a:stretch>
        </p:blipFill>
        <p:spPr>
          <a:xfrm>
            <a:off x="4013835" y="4203700"/>
            <a:ext cx="3345815" cy="2654300"/>
          </a:xfrm>
          <a:prstGeom prst="rect">
            <a:avLst/>
          </a:prstGeom>
        </p:spPr>
      </p:pic>
      <p:pic>
        <p:nvPicPr>
          <p:cNvPr id="5" name="Picture 4"/>
          <p:cNvPicPr>
            <a:picLocks noChangeAspect="1"/>
          </p:cNvPicPr>
          <p:nvPr/>
        </p:nvPicPr>
        <p:blipFill>
          <a:blip r:embed="rId2"/>
          <a:stretch>
            <a:fillRect/>
          </a:stretch>
        </p:blipFill>
        <p:spPr>
          <a:xfrm>
            <a:off x="7538085" y="4455160"/>
            <a:ext cx="2476500" cy="2476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vector </a:t>
            </a:r>
            <a:r>
              <a:rPr lang="zh-CN" altLang="en-US"/>
              <a:t>也可以不初始化：只需使用一个帮手类</a:t>
            </a:r>
            <a:endParaRPr lang="zh-CN" altLang="en-US"/>
          </a:p>
        </p:txBody>
      </p:sp>
      <p:pic>
        <p:nvPicPr>
          <p:cNvPr id="4" name="Content Placeholder 3"/>
          <p:cNvPicPr>
            <a:picLocks noChangeAspect="1"/>
          </p:cNvPicPr>
          <p:nvPr>
            <p:ph idx="1"/>
          </p:nvPr>
        </p:nvPicPr>
        <p:blipFill>
          <a:blip r:embed="rId1"/>
          <a:stretch>
            <a:fillRect/>
          </a:stretch>
        </p:blipFill>
        <p:spPr>
          <a:xfrm>
            <a:off x="3872230" y="1825625"/>
            <a:ext cx="4065905" cy="4351655"/>
          </a:xfrm>
          <a:prstGeom prst="rect">
            <a:avLst/>
          </a:prstGeom>
        </p:spPr>
      </p:pic>
      <p:pic>
        <p:nvPicPr>
          <p:cNvPr id="5" name="Picture 4"/>
          <p:cNvPicPr>
            <a:picLocks noChangeAspect="1"/>
          </p:cNvPicPr>
          <p:nvPr/>
        </p:nvPicPr>
        <p:blipFill>
          <a:blip r:embed="rId2"/>
          <a:stretch>
            <a:fillRect/>
          </a:stretch>
        </p:blipFill>
        <p:spPr>
          <a:xfrm>
            <a:off x="8222615" y="3587115"/>
            <a:ext cx="2476500" cy="2476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也可以使用小彭老师封装好的帮手类</a:t>
            </a:r>
            <a:endParaRPr lang="zh-CN" altLang="en-US"/>
          </a:p>
        </p:txBody>
      </p:sp>
      <p:pic>
        <p:nvPicPr>
          <p:cNvPr id="5" name="Picture 4"/>
          <p:cNvPicPr>
            <a:picLocks noChangeAspect="1"/>
          </p:cNvPicPr>
          <p:nvPr/>
        </p:nvPicPr>
        <p:blipFill>
          <a:blip r:embed="rId1"/>
          <a:stretch>
            <a:fillRect/>
          </a:stretch>
        </p:blipFill>
        <p:spPr>
          <a:xfrm>
            <a:off x="8222615" y="3587115"/>
            <a:ext cx="2476500" cy="247650"/>
          </a:xfrm>
          <a:prstGeom prst="rect">
            <a:avLst/>
          </a:prstGeom>
        </p:spPr>
      </p:pic>
      <p:pic>
        <p:nvPicPr>
          <p:cNvPr id="6" name="Content Placeholder 5"/>
          <p:cNvPicPr>
            <a:picLocks noChangeAspect="1"/>
          </p:cNvPicPr>
          <p:nvPr>
            <p:ph idx="1"/>
          </p:nvPr>
        </p:nvPicPr>
        <p:blipFill>
          <a:blip r:embed="rId2"/>
          <a:stretch>
            <a:fillRect/>
          </a:stretch>
        </p:blipFill>
        <p:spPr>
          <a:xfrm>
            <a:off x="3799840" y="2324735"/>
            <a:ext cx="4210050" cy="33528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重复分配效率低</a:t>
            </a:r>
            <a:endParaRPr lang="zh-CN"/>
          </a:p>
        </p:txBody>
      </p:sp>
      <p:sp>
        <p:nvSpPr>
          <p:cNvPr id="7" name="Content Placeholder 6"/>
          <p:cNvSpPr/>
          <p:nvPr>
            <p:ph sz="half" idx="1"/>
          </p:nvPr>
        </p:nvSpPr>
        <p:spPr>
          <a:xfrm>
            <a:off x="647700" y="1825625"/>
            <a:ext cx="10859770" cy="4351655"/>
          </a:xfrm>
        </p:spPr>
        <p:txBody>
          <a:bodyPr/>
          <a:p>
            <a:r>
              <a:rPr lang="zh-CN" altLang="en-US"/>
              <a:t>即使第二次分配的是同一段差不多大小的内存，也是会产生缺页中断，花费分配时间的。</a:t>
            </a:r>
            <a:endParaRPr lang="zh-CN" altLang="en-US"/>
          </a:p>
          <a:p>
            <a:r>
              <a:rPr lang="en-US" altLang="zh-CN"/>
              <a:t>glibc </a:t>
            </a:r>
            <a:r>
              <a:rPr lang="zh-CN" altLang="en-US"/>
              <a:t>的</a:t>
            </a:r>
            <a:r>
              <a:rPr lang="en-US" altLang="zh-CN"/>
              <a:t> malloc </a:t>
            </a:r>
            <a:r>
              <a:rPr lang="zh-CN" altLang="en-US"/>
              <a:t>实现，不会重复利用现有的内存。</a:t>
            </a:r>
            <a:endParaRPr lang="zh-CN" altLang="en-US"/>
          </a:p>
        </p:txBody>
      </p:sp>
      <p:pic>
        <p:nvPicPr>
          <p:cNvPr id="11" name="Picture 10"/>
          <p:cNvPicPr>
            <a:picLocks noChangeAspect="1"/>
          </p:cNvPicPr>
          <p:nvPr/>
        </p:nvPicPr>
        <p:blipFill>
          <a:blip r:embed="rId1"/>
          <a:stretch>
            <a:fillRect/>
          </a:stretch>
        </p:blipFill>
        <p:spPr>
          <a:xfrm>
            <a:off x="5055870" y="4380865"/>
            <a:ext cx="24479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8568055" y="2935605"/>
            <a:ext cx="3381375" cy="33718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改用</a:t>
            </a:r>
            <a:r>
              <a:rPr lang="en-US" altLang="zh-CN"/>
              <a:t> tbbmalloc</a:t>
            </a:r>
            <a:endParaRPr lang="en-US" altLang="zh-CN"/>
          </a:p>
        </p:txBody>
      </p:sp>
      <p:sp>
        <p:nvSpPr>
          <p:cNvPr id="7" name="Content Placeholder 6"/>
          <p:cNvSpPr/>
          <p:nvPr>
            <p:ph sz="half" idx="1"/>
          </p:nvPr>
        </p:nvSpPr>
        <p:spPr>
          <a:xfrm>
            <a:off x="647700" y="1515110"/>
            <a:ext cx="10852785" cy="4351655"/>
          </a:xfrm>
        </p:spPr>
        <p:txBody>
          <a:bodyPr/>
          <a:p>
            <a:r>
              <a:rPr lang="en-US" altLang="zh-CN"/>
              <a:t>tbbmalloc </a:t>
            </a:r>
            <a:r>
              <a:rPr lang="zh-CN" altLang="en-US"/>
              <a:t>分配的效率比</a:t>
            </a:r>
            <a:r>
              <a:rPr lang="en-US" altLang="zh-CN"/>
              <a:t> glibc </a:t>
            </a:r>
            <a:r>
              <a:rPr lang="zh-CN" altLang="en-US"/>
              <a:t>的</a:t>
            </a:r>
            <a:r>
              <a:rPr lang="en-US" altLang="zh-CN"/>
              <a:t> malloc </a:t>
            </a:r>
            <a:r>
              <a:rPr lang="zh-CN" altLang="en-US"/>
              <a:t>效率稍微高一些，但还是不能帮你自动池化的。</a:t>
            </a:r>
            <a:endParaRPr lang="zh-CN" altLang="en-US"/>
          </a:p>
          <a:p>
            <a:r>
              <a:rPr lang="zh-CN" altLang="en-US"/>
              <a:t>还是需要你</a:t>
            </a:r>
            <a:r>
              <a:rPr lang="zh-CN" altLang="en-US" b="1"/>
              <a:t>手动把可以重复利用的</a:t>
            </a:r>
            <a:r>
              <a:rPr lang="en-US" altLang="zh-CN" b="1"/>
              <a:t> vector </a:t>
            </a:r>
            <a:r>
              <a:rPr lang="zh-CN" altLang="en-US" b="1"/>
              <a:t>重用</a:t>
            </a:r>
            <a:r>
              <a:rPr lang="zh-CN" altLang="en-US"/>
              <a:t>，或者自己做一个内存池化的</a:t>
            </a:r>
            <a:r>
              <a:rPr lang="en-US" altLang="zh-CN"/>
              <a:t> allocator</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743700" y="2752090"/>
            <a:ext cx="5181600" cy="3641090"/>
          </a:xfrm>
          <a:prstGeom prst="rect">
            <a:avLst/>
          </a:prstGeom>
        </p:spPr>
      </p:pic>
      <p:pic>
        <p:nvPicPr>
          <p:cNvPr id="5" name="Picture 4"/>
          <p:cNvPicPr>
            <a:picLocks noChangeAspect="1"/>
          </p:cNvPicPr>
          <p:nvPr/>
        </p:nvPicPr>
        <p:blipFill>
          <a:blip r:embed="rId2"/>
          <a:stretch>
            <a:fillRect/>
          </a:stretch>
        </p:blipFill>
        <p:spPr>
          <a:xfrm>
            <a:off x="2247265" y="5123815"/>
            <a:ext cx="2476500" cy="5048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为什么往</a:t>
            </a:r>
            <a:r>
              <a:rPr lang="en-US" altLang="zh-CN"/>
              <a:t>int</a:t>
            </a:r>
            <a:r>
              <a:rPr lang="zh-CN" altLang="en-US"/>
              <a:t>数组里赋值</a:t>
            </a:r>
            <a:r>
              <a:rPr lang="en-US" altLang="zh-CN"/>
              <a:t>1</a:t>
            </a:r>
            <a:r>
              <a:rPr lang="zh-CN" altLang="en-US"/>
              <a:t>比赋值</a:t>
            </a:r>
            <a:r>
              <a:rPr lang="en-US" altLang="zh-CN"/>
              <a:t>0</a:t>
            </a:r>
            <a:r>
              <a:rPr lang="zh-CN" altLang="en-US"/>
              <a:t>慢一倍？</a:t>
            </a:r>
            <a:endParaRPr lang="zh-CN" altLang="en-US"/>
          </a:p>
        </p:txBody>
      </p:sp>
      <p:pic>
        <p:nvPicPr>
          <p:cNvPr id="5" name="Picture 4"/>
          <p:cNvPicPr>
            <a:picLocks noChangeAspect="1"/>
          </p:cNvPicPr>
          <p:nvPr/>
        </p:nvPicPr>
        <p:blipFill>
          <a:blip r:embed="rId1"/>
          <a:stretch>
            <a:fillRect/>
          </a:stretch>
        </p:blipFill>
        <p:spPr>
          <a:xfrm>
            <a:off x="7258050" y="3423285"/>
            <a:ext cx="2331720" cy="544830"/>
          </a:xfrm>
          <a:prstGeom prst="rect">
            <a:avLst/>
          </a:prstGeom>
        </p:spPr>
      </p:pic>
      <p:pic>
        <p:nvPicPr>
          <p:cNvPr id="8" name="Content Placeholder 7"/>
          <p:cNvPicPr>
            <a:picLocks noChangeAspect="1"/>
          </p:cNvPicPr>
          <p:nvPr>
            <p:ph idx="1"/>
          </p:nvPr>
        </p:nvPicPr>
        <p:blipFill>
          <a:blip r:embed="rId2"/>
          <a:stretch>
            <a:fillRect/>
          </a:stretch>
        </p:blipFill>
        <p:spPr>
          <a:xfrm>
            <a:off x="1657350" y="1332230"/>
            <a:ext cx="3641090" cy="51695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tbbmalloc </a:t>
            </a:r>
            <a:r>
              <a:rPr lang="zh-CN" altLang="en-US"/>
              <a:t>的主要好处：能保证</a:t>
            </a:r>
            <a:r>
              <a:rPr lang="en-US" altLang="zh-CN"/>
              <a:t> 64 </a:t>
            </a:r>
            <a:r>
              <a:rPr lang="zh-CN" altLang="en-US"/>
              <a:t>字节对齐</a:t>
            </a:r>
            <a:endParaRPr lang="zh-CN" altLang="en-US"/>
          </a:p>
        </p:txBody>
      </p:sp>
      <p:sp>
        <p:nvSpPr>
          <p:cNvPr id="3" name="Content Placeholder 2"/>
          <p:cNvSpPr>
            <a:spLocks noGrp="1"/>
          </p:cNvSpPr>
          <p:nvPr>
            <p:ph sz="half" idx="1"/>
          </p:nvPr>
        </p:nvSpPr>
        <p:spPr/>
        <p:txBody>
          <a:bodyPr/>
          <a:p>
            <a:r>
              <a:rPr lang="en-US">
                <a:sym typeface="+mn-ea"/>
              </a:rPr>
              <a:t>tbb::cache_aligned_allocator </a:t>
            </a:r>
            <a:r>
              <a:rPr lang="zh-CN" altLang="en-US">
                <a:sym typeface="+mn-ea"/>
              </a:rPr>
              <a:t>的最大好处在于他分配的内存地址，永远会对齐到</a:t>
            </a:r>
            <a:r>
              <a:rPr lang="zh-CN" altLang="en-US">
                <a:sym typeface="+mn-ea"/>
              </a:rPr>
              <a:t>缓存行</a:t>
            </a:r>
            <a:r>
              <a:rPr lang="zh-CN" altLang="en-US">
                <a:sym typeface="+mn-ea"/>
              </a:rPr>
              <a:t>（</a:t>
            </a:r>
            <a:r>
              <a:rPr lang="en-US" altLang="zh-CN">
                <a:sym typeface="+mn-ea"/>
              </a:rPr>
              <a:t>64</a:t>
            </a:r>
            <a:r>
              <a:rPr lang="zh-CN" altLang="en-US">
                <a:sym typeface="+mn-ea"/>
              </a:rPr>
              <a:t>字节</a:t>
            </a:r>
            <a:r>
              <a:rPr lang="zh-CN" altLang="en-US">
                <a:sym typeface="+mn-ea"/>
              </a:rPr>
              <a:t>），对</a:t>
            </a:r>
            <a:r>
              <a:rPr lang="en-US" altLang="zh-CN">
                <a:sym typeface="+mn-ea"/>
              </a:rPr>
              <a:t> SIMD </a:t>
            </a:r>
            <a:r>
              <a:rPr lang="zh-CN" altLang="en-US">
                <a:sym typeface="+mn-ea"/>
              </a:rPr>
              <a:t>而言可以用</a:t>
            </a:r>
            <a:r>
              <a:rPr lang="en-US" altLang="zh-CN">
                <a:sym typeface="+mn-ea"/>
              </a:rPr>
              <a:t> _mm_load_ps </a:t>
            </a:r>
            <a:r>
              <a:rPr lang="zh-CN" altLang="en-US">
                <a:sym typeface="+mn-ea"/>
              </a:rPr>
              <a:t>而不是</a:t>
            </a:r>
            <a:r>
              <a:rPr lang="en-US" altLang="zh-CN">
                <a:sym typeface="+mn-ea"/>
              </a:rPr>
              <a:t> _mm_loadu_ps </a:t>
            </a:r>
            <a:r>
              <a:rPr lang="zh-CN" altLang="en-US">
                <a:sym typeface="+mn-ea"/>
              </a:rPr>
              <a:t>了。对访存优化而言则意味着可以放心地用</a:t>
            </a:r>
            <a:r>
              <a:rPr lang="en-US" altLang="zh-CN">
                <a:sym typeface="+mn-ea"/>
              </a:rPr>
              <a:t> _mm_prefetch</a:t>
            </a:r>
            <a:r>
              <a:rPr lang="zh-CN" altLang="en-US">
                <a:sym typeface="+mn-ea"/>
              </a:rPr>
              <a:t>，也更高效。</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761615"/>
            <a:ext cx="5181600" cy="2478405"/>
          </a:xfrm>
          <a:prstGeom prst="rect">
            <a:avLst/>
          </a:prstGeom>
        </p:spPr>
      </p:pic>
      <p:pic>
        <p:nvPicPr>
          <p:cNvPr id="6" name="Picture 5"/>
          <p:cNvPicPr>
            <a:picLocks noChangeAspect="1"/>
          </p:cNvPicPr>
          <p:nvPr/>
        </p:nvPicPr>
        <p:blipFill>
          <a:blip r:embed="rId2"/>
          <a:stretch>
            <a:fillRect/>
          </a:stretch>
        </p:blipFill>
        <p:spPr>
          <a:xfrm>
            <a:off x="4511040" y="4389120"/>
            <a:ext cx="1104900" cy="23526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标准库的</a:t>
            </a:r>
            <a:r>
              <a:rPr lang="en-US" altLang="zh-CN"/>
              <a:t> new </a:t>
            </a:r>
            <a:r>
              <a:rPr lang="zh-CN" altLang="en-US"/>
              <a:t>和</a:t>
            </a:r>
            <a:r>
              <a:rPr lang="en-US" altLang="zh-CN"/>
              <a:t> </a:t>
            </a:r>
            <a:r>
              <a:rPr lang="en-US"/>
              <a:t>malloc</a:t>
            </a:r>
            <a:r>
              <a:rPr lang="zh-CN" altLang="en-US"/>
              <a:t>：只保证</a:t>
            </a:r>
            <a:r>
              <a:rPr lang="en-US" altLang="zh-CN"/>
              <a:t> 16 </a:t>
            </a:r>
            <a:r>
              <a:rPr lang="zh-CN" altLang="en-US"/>
              <a:t>字节对齐</a:t>
            </a:r>
            <a:endParaRPr lang="zh-CN" altLang="en-US"/>
          </a:p>
        </p:txBody>
      </p:sp>
      <p:sp>
        <p:nvSpPr>
          <p:cNvPr id="3" name="Content Placeholder 2"/>
          <p:cNvSpPr>
            <a:spLocks noGrp="1"/>
          </p:cNvSpPr>
          <p:nvPr>
            <p:ph sz="half" idx="1"/>
          </p:nvPr>
        </p:nvSpPr>
        <p:spPr/>
        <p:txBody>
          <a:bodyPr/>
          <a:p>
            <a:r>
              <a:rPr lang="zh-CN">
                <a:sym typeface="+mn-ea"/>
              </a:rPr>
              <a:t>不过其实</a:t>
            </a:r>
            <a:r>
              <a:rPr lang="zh-CN" altLang="en-US">
                <a:sym typeface="+mn-ea"/>
              </a:rPr>
              <a:t>标准库的</a:t>
            </a:r>
            <a:r>
              <a:rPr lang="en-US" altLang="zh-CN">
                <a:sym typeface="+mn-ea"/>
              </a:rPr>
              <a:t> new </a:t>
            </a:r>
            <a:r>
              <a:rPr lang="zh-CN" altLang="en-US">
                <a:sym typeface="+mn-ea"/>
              </a:rPr>
              <a:t>和</a:t>
            </a:r>
            <a:r>
              <a:rPr lang="en-US" altLang="zh-CN">
                <a:sym typeface="+mn-ea"/>
              </a:rPr>
              <a:t> malloc </a:t>
            </a:r>
            <a:r>
              <a:rPr lang="zh-CN" altLang="en-US">
                <a:sym typeface="+mn-ea"/>
              </a:rPr>
              <a:t>已经可以保证</a:t>
            </a:r>
            <a:r>
              <a:rPr lang="en-US" altLang="zh-CN">
                <a:sym typeface="+mn-ea"/>
              </a:rPr>
              <a:t> 16 </a:t>
            </a:r>
            <a:r>
              <a:rPr lang="zh-CN" altLang="en-US">
                <a:sym typeface="+mn-ea"/>
              </a:rPr>
              <a:t>字节对齐了。</a:t>
            </a:r>
            <a:r>
              <a:rPr lang="zh-CN">
                <a:sym typeface="+mn-ea"/>
              </a:rPr>
              <a:t>如果你只需要用</a:t>
            </a:r>
            <a:r>
              <a:rPr lang="en-US" altLang="zh-CN">
                <a:sym typeface="+mn-ea"/>
              </a:rPr>
              <a:t> _mm_load_ps </a:t>
            </a:r>
            <a:r>
              <a:rPr lang="zh-CN" altLang="en-US">
                <a:sym typeface="+mn-ea"/>
              </a:rPr>
              <a:t>而不用</a:t>
            </a:r>
            <a:r>
              <a:rPr lang="en-US" altLang="zh-CN">
                <a:sym typeface="+mn-ea"/>
              </a:rPr>
              <a:t> _mm256_load_ps </a:t>
            </a:r>
            <a:r>
              <a:rPr lang="zh-CN" altLang="en-US">
                <a:sym typeface="+mn-ea"/>
              </a:rPr>
              <a:t>的话，那直接用标准库的内存分配也没问题。</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5981700" y="2507615"/>
            <a:ext cx="5181600" cy="2986405"/>
          </a:xfrm>
          <a:prstGeom prst="rect">
            <a:avLst/>
          </a:prstGeom>
        </p:spPr>
      </p:pic>
      <p:pic>
        <p:nvPicPr>
          <p:cNvPr id="8" name="Picture 7"/>
          <p:cNvPicPr>
            <a:picLocks noChangeAspect="1"/>
          </p:cNvPicPr>
          <p:nvPr/>
        </p:nvPicPr>
        <p:blipFill>
          <a:blip r:embed="rId2"/>
          <a:stretch>
            <a:fillRect/>
          </a:stretch>
        </p:blipFill>
        <p:spPr>
          <a:xfrm>
            <a:off x="4431665" y="4234815"/>
            <a:ext cx="1323975" cy="238125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标准库的</a:t>
            </a:r>
            <a:r>
              <a:rPr lang="en-US" altLang="zh-CN"/>
              <a:t> new </a:t>
            </a:r>
            <a:r>
              <a:rPr lang="zh-CN" altLang="en-US"/>
              <a:t>和</a:t>
            </a:r>
            <a:r>
              <a:rPr lang="en-US" altLang="zh-CN"/>
              <a:t> </a:t>
            </a:r>
            <a:r>
              <a:rPr lang="en-US"/>
              <a:t>malloc</a:t>
            </a:r>
            <a:r>
              <a:rPr lang="zh-CN" altLang="en-US"/>
              <a:t>：只保证</a:t>
            </a:r>
            <a:r>
              <a:rPr lang="en-US" altLang="zh-CN"/>
              <a:t> 16 </a:t>
            </a:r>
            <a:r>
              <a:rPr lang="zh-CN" altLang="en-US"/>
              <a:t>字节对齐</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还有</a:t>
            </a:r>
            <a:r>
              <a:rPr lang="en-US" altLang="zh-CN">
                <a:sym typeface="+mn-ea"/>
              </a:rPr>
              <a:t> _mm_malloc(n, a</a:t>
            </a:r>
            <a:r>
              <a:rPr lang="en-US" altLang="zh-CN">
                <a:sym typeface="+mn-ea"/>
              </a:rPr>
              <a:t>align</a:t>
            </a:r>
            <a:r>
              <a:rPr lang="en-US" altLang="zh-CN">
                <a:sym typeface="+mn-ea"/>
              </a:rPr>
              <a:t>) </a:t>
            </a:r>
            <a:r>
              <a:rPr lang="zh-CN" altLang="en-US">
                <a:sym typeface="+mn-ea"/>
              </a:rPr>
              <a:t>可以分配对齐到任意</a:t>
            </a:r>
            <a:r>
              <a:rPr lang="en-US" altLang="zh-CN">
                <a:sym typeface="+mn-ea"/>
              </a:rPr>
              <a:t> a </a:t>
            </a:r>
            <a:r>
              <a:rPr lang="zh-CN" altLang="en-US">
                <a:sym typeface="+mn-ea"/>
              </a:rPr>
              <a:t>字节的内存。他在</a:t>
            </a:r>
            <a:r>
              <a:rPr lang="en-US" altLang="zh-CN">
                <a:sym typeface="+mn-ea"/>
              </a:rPr>
              <a:t> &lt;xmmintrin.h&gt; </a:t>
            </a:r>
            <a:r>
              <a:rPr lang="zh-CN" altLang="en-US">
                <a:sym typeface="+mn-ea"/>
              </a:rPr>
              <a:t>这个头文件里。是</a:t>
            </a:r>
            <a:r>
              <a:rPr lang="en-US" altLang="zh-CN">
                <a:sym typeface="+mn-ea"/>
              </a:rPr>
              <a:t> x86 </a:t>
            </a:r>
            <a:r>
              <a:rPr lang="zh-CN" altLang="en-US">
                <a:sym typeface="+mn-ea"/>
              </a:rPr>
              <a:t>特有的，并且需要通过</a:t>
            </a:r>
            <a:r>
              <a:rPr lang="en-US" altLang="zh-CN">
                <a:sym typeface="+mn-ea"/>
              </a:rPr>
              <a:t> _mm_free </a:t>
            </a:r>
            <a:r>
              <a:rPr lang="zh-CN" altLang="en-US">
                <a:sym typeface="+mn-ea"/>
              </a:rPr>
              <a:t>来释放。</a:t>
            </a:r>
            <a:endParaRPr lang="zh-CN" altLang="en-US">
              <a:sym typeface="+mn-ea"/>
            </a:endParaRPr>
          </a:p>
          <a:p>
            <a:r>
              <a:rPr lang="zh-CN" altLang="en-US">
                <a:sym typeface="+mn-ea"/>
              </a:rPr>
              <a:t>还有一个跨平台版本（比如用于</a:t>
            </a:r>
            <a:r>
              <a:rPr lang="en-US" altLang="zh-CN">
                <a:sym typeface="+mn-ea"/>
              </a:rPr>
              <a:t> arm </a:t>
            </a:r>
            <a:r>
              <a:rPr lang="zh-CN" altLang="en-US">
                <a:sym typeface="+mn-ea"/>
              </a:rPr>
              <a:t>架构）的</a:t>
            </a:r>
            <a:r>
              <a:rPr lang="en-US" altLang="zh-CN">
                <a:sym typeface="+mn-ea"/>
              </a:rPr>
              <a:t> aligned_alloc(align, n)</a:t>
            </a:r>
            <a:r>
              <a:rPr lang="zh-CN" altLang="en-US">
                <a:sym typeface="+mn-ea"/>
              </a:rPr>
              <a:t>，他也可以分配对齐到任意</a:t>
            </a:r>
            <a:r>
              <a:rPr lang="en-US" altLang="zh-CN">
                <a:sym typeface="+mn-ea"/>
              </a:rPr>
              <a:t> a </a:t>
            </a:r>
            <a:r>
              <a:rPr lang="zh-CN" altLang="en-US">
                <a:sym typeface="+mn-ea"/>
              </a:rPr>
              <a:t>字节的内存，通过</a:t>
            </a:r>
            <a:r>
              <a:rPr lang="en-US" altLang="zh-CN">
                <a:sym typeface="+mn-ea"/>
              </a:rPr>
              <a:t> free </a:t>
            </a:r>
            <a:r>
              <a:rPr lang="zh-CN" altLang="en-US">
                <a:sym typeface="+mn-ea"/>
              </a:rPr>
              <a:t>释放。</a:t>
            </a:r>
            <a:endParaRPr lang="zh-CN" altLang="en-US">
              <a:sym typeface="+mn-ea"/>
            </a:endParaRPr>
          </a:p>
          <a:p>
            <a:r>
              <a:rPr lang="zh-CN" altLang="en-US">
                <a:sym typeface="+mn-ea"/>
              </a:rPr>
              <a:t>利用他们可以实现分配对齐到页面（</a:t>
            </a:r>
            <a:r>
              <a:rPr lang="en-US" altLang="zh-CN">
                <a:sym typeface="+mn-ea"/>
              </a:rPr>
              <a:t>4KB</a:t>
            </a:r>
            <a:r>
              <a:rPr lang="zh-CN" altLang="en-US">
                <a:sym typeface="+mn-ea"/>
              </a:rPr>
              <a:t>）的内存。</a:t>
            </a:r>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5981700" y="2552700"/>
            <a:ext cx="5181600" cy="2896870"/>
          </a:xfrm>
          <a:prstGeom prst="rect">
            <a:avLst/>
          </a:prstGeom>
        </p:spPr>
      </p:pic>
      <p:pic>
        <p:nvPicPr>
          <p:cNvPr id="6" name="Picture 5"/>
          <p:cNvPicPr>
            <a:picLocks noChangeAspect="1"/>
          </p:cNvPicPr>
          <p:nvPr/>
        </p:nvPicPr>
        <p:blipFill>
          <a:blip r:embed="rId2"/>
          <a:stretch>
            <a:fillRect/>
          </a:stretch>
        </p:blipFill>
        <p:spPr>
          <a:xfrm>
            <a:off x="9284335" y="208280"/>
            <a:ext cx="1616075" cy="1868170"/>
          </a:xfrm>
          <a:prstGeom prst="rect">
            <a:avLst/>
          </a:prstGeom>
        </p:spPr>
      </p:pic>
      <p:sp>
        <p:nvSpPr>
          <p:cNvPr id="9" name="Text Box 8"/>
          <p:cNvSpPr txBox="1"/>
          <p:nvPr/>
        </p:nvSpPr>
        <p:spPr>
          <a:xfrm>
            <a:off x="2458720" y="6489700"/>
            <a:ext cx="9733280" cy="368300"/>
          </a:xfrm>
          <a:prstGeom prst="rect">
            <a:avLst/>
          </a:prstGeom>
          <a:noFill/>
        </p:spPr>
        <p:txBody>
          <a:bodyPr wrap="none" rtlCol="0" anchor="t">
            <a:spAutoFit/>
          </a:bodyPr>
          <a:p>
            <a:r>
              <a:rPr lang="zh-CN" altLang="en-US">
                <a:solidFill>
                  <a:schemeClr val="bg1">
                    <a:lumMod val="65000"/>
                  </a:schemeClr>
                </a:solidFill>
                <a:sym typeface="+mn-ea"/>
              </a:rPr>
              <a:t>可惜</a:t>
            </a:r>
            <a:r>
              <a:rPr lang="en-US" altLang="zh-CN">
                <a:solidFill>
                  <a:schemeClr val="bg1">
                    <a:lumMod val="65000"/>
                  </a:schemeClr>
                </a:solidFill>
                <a:sym typeface="+mn-ea"/>
              </a:rPr>
              <a:t> std::allocator&lt;T&gt; </a:t>
            </a:r>
            <a:r>
              <a:rPr lang="zh-CN" altLang="en-US">
                <a:solidFill>
                  <a:schemeClr val="bg1">
                    <a:lumMod val="65000"/>
                  </a:schemeClr>
                </a:solidFill>
                <a:sym typeface="+mn-ea"/>
              </a:rPr>
              <a:t>由于历史原因，没法手动指定对齐</a:t>
            </a:r>
            <a:r>
              <a:rPr lang="en-US" altLang="zh-CN">
                <a:solidFill>
                  <a:schemeClr val="bg1">
                    <a:lumMod val="65000"/>
                  </a:schemeClr>
                </a:solidFill>
                <a:sym typeface="+mn-ea"/>
              </a:rPr>
              <a:t>……</a:t>
            </a:r>
            <a:r>
              <a:rPr lang="zh-CN" altLang="en-US">
                <a:solidFill>
                  <a:schemeClr val="bg1">
                    <a:lumMod val="65000"/>
                  </a:schemeClr>
                </a:solidFill>
                <a:sym typeface="+mn-ea"/>
              </a:rPr>
              <a:t>他只能自动采用</a:t>
            </a:r>
            <a:r>
              <a:rPr lang="en-US" altLang="zh-CN">
                <a:solidFill>
                  <a:schemeClr val="bg1">
                    <a:lumMod val="65000"/>
                  </a:schemeClr>
                </a:solidFill>
                <a:sym typeface="+mn-ea"/>
              </a:rPr>
              <a:t> alignof(T) </a:t>
            </a:r>
            <a:r>
              <a:rPr lang="zh-CN" altLang="en-US">
                <a:solidFill>
                  <a:schemeClr val="bg1">
                    <a:lumMod val="65000"/>
                  </a:schemeClr>
                </a:solidFill>
                <a:sym typeface="+mn-ea"/>
              </a:rPr>
              <a:t>的设置</a:t>
            </a:r>
            <a:endParaRPr lang="zh-CN" altLang="en-US">
              <a:solidFill>
                <a:schemeClr val="bg1">
                  <a:lumMod val="65000"/>
                </a:schemeClr>
              </a:solidFill>
              <a:sym typeface="+mn-ea"/>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案例：临时创建的数组</a:t>
            </a:r>
            <a:endParaRPr lang="zh-CN" altLang="en-US"/>
          </a:p>
        </p:txBody>
      </p:sp>
      <p:sp>
        <p:nvSpPr>
          <p:cNvPr id="4" name="Content Placeholder 3"/>
          <p:cNvSpPr>
            <a:spLocks noGrp="1"/>
          </p:cNvSpPr>
          <p:nvPr>
            <p:ph sz="half" idx="2"/>
          </p:nvPr>
        </p:nvSpPr>
        <p:spPr/>
        <p:txBody>
          <a:bodyPr/>
          <a:p>
            <a:r>
              <a:rPr lang="zh-CN" altLang="en-US"/>
              <a:t>临时创建的数组，每次调用</a:t>
            </a:r>
            <a:r>
              <a:rPr lang="en-US" altLang="zh-CN"/>
              <a:t> func </a:t>
            </a:r>
            <a:r>
              <a:rPr lang="zh-CN" altLang="en-US"/>
              <a:t>都会重复内存分配一次（进入一次内核态</a:t>
            </a:r>
            <a:r>
              <a:rPr lang="zh-CN" altLang="en-US">
                <a:sym typeface="+mn-ea"/>
              </a:rPr>
              <a:t>）</a:t>
            </a:r>
            <a:r>
              <a:rPr lang="zh-CN" altLang="en-US"/>
              <a:t>，非常浪费时间。</a:t>
            </a:r>
            <a:endParaRPr lang="zh-CN" altLang="en-US"/>
          </a:p>
        </p:txBody>
      </p:sp>
      <p:pic>
        <p:nvPicPr>
          <p:cNvPr id="5" name="Content Placeholder 4"/>
          <p:cNvPicPr>
            <a:picLocks noChangeAspect="1"/>
          </p:cNvPicPr>
          <p:nvPr>
            <p:ph sz="half" idx="1"/>
          </p:nvPr>
        </p:nvPicPr>
        <p:blipFill>
          <a:blip r:embed="rId1"/>
          <a:stretch>
            <a:fillRect/>
          </a:stretch>
        </p:blipFill>
        <p:spPr>
          <a:xfrm>
            <a:off x="1468755" y="1825625"/>
            <a:ext cx="3538855" cy="4351655"/>
          </a:xfrm>
          <a:prstGeom prst="rect">
            <a:avLst/>
          </a:prstGeom>
        </p:spPr>
      </p:pic>
      <p:pic>
        <p:nvPicPr>
          <p:cNvPr id="6" name="Picture 5"/>
          <p:cNvPicPr>
            <a:picLocks noChangeAspect="1"/>
          </p:cNvPicPr>
          <p:nvPr/>
        </p:nvPicPr>
        <p:blipFill>
          <a:blip r:embed="rId2"/>
          <a:stretch>
            <a:fillRect/>
          </a:stretch>
        </p:blipFill>
        <p:spPr>
          <a:xfrm>
            <a:off x="7386955" y="3524885"/>
            <a:ext cx="2371725" cy="9525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解决：手动池化</a:t>
            </a:r>
            <a:endParaRPr lang="zh-CN" altLang="en-US"/>
          </a:p>
        </p:txBody>
      </p:sp>
      <p:sp>
        <p:nvSpPr>
          <p:cNvPr id="4" name="Content Placeholder 3"/>
          <p:cNvSpPr>
            <a:spLocks noGrp="1"/>
          </p:cNvSpPr>
          <p:nvPr>
            <p:ph sz="half" idx="2"/>
          </p:nvPr>
        </p:nvSpPr>
        <p:spPr>
          <a:xfrm>
            <a:off x="5693410" y="1825625"/>
            <a:ext cx="5787390" cy="4351655"/>
          </a:xfrm>
        </p:spPr>
        <p:txBody>
          <a:bodyPr>
            <a:normAutofit fontScale="90000" lnSpcReduction="10000"/>
          </a:bodyPr>
          <a:p>
            <a:r>
              <a:rPr lang="zh-CN" altLang="en-US"/>
              <a:t>声明为</a:t>
            </a:r>
            <a:r>
              <a:rPr lang="en-US" altLang="zh-CN"/>
              <a:t> static </a:t>
            </a:r>
            <a:r>
              <a:rPr lang="zh-CN" altLang="en-US"/>
              <a:t>变量，这样第二次进入</a:t>
            </a:r>
            <a:r>
              <a:rPr lang="en-US" altLang="zh-CN"/>
              <a:t> func </a:t>
            </a:r>
            <a:r>
              <a:rPr lang="zh-CN" altLang="en-US"/>
              <a:t>的时候还是同一个数组，不需要重复分配内存。</a:t>
            </a:r>
            <a:r>
              <a:rPr lang="en-US" altLang="zh-CN"/>
              <a:t>thread_local </a:t>
            </a:r>
            <a:r>
              <a:rPr lang="zh-CN" altLang="en-US"/>
              <a:t>表示如有多个线程，每个线程保留一个</a:t>
            </a:r>
            <a:r>
              <a:rPr lang="en-US" altLang="zh-CN"/>
              <a:t> tmp </a:t>
            </a:r>
            <a:r>
              <a:rPr lang="zh-CN" altLang="en-US"/>
              <a:t>对象的副本，防止多线程调用</a:t>
            </a:r>
            <a:r>
              <a:rPr lang="en-US" altLang="zh-CN"/>
              <a:t> func </a:t>
            </a:r>
            <a:r>
              <a:rPr lang="zh-CN" altLang="en-US"/>
              <a:t>出错。</a:t>
            </a:r>
            <a:endParaRPr lang="zh-CN" altLang="en-US"/>
          </a:p>
          <a:p>
            <a:r>
              <a:rPr lang="zh-CN" altLang="en-US"/>
              <a:t>返回时（或者进入时）调用</a:t>
            </a:r>
            <a:r>
              <a:rPr lang="en-US" altLang="zh-CN"/>
              <a:t> tmp.clear() </a:t>
            </a:r>
            <a:r>
              <a:rPr lang="zh-CN" altLang="en-US"/>
              <a:t>清除已有数据。由于</a:t>
            </a:r>
            <a:r>
              <a:rPr lang="en-US" altLang="zh-CN"/>
              <a:t> vector </a:t>
            </a:r>
            <a:r>
              <a:rPr lang="zh-CN" altLang="en-US"/>
              <a:t>的特性，他只会把</a:t>
            </a:r>
            <a:r>
              <a:rPr lang="en-US" altLang="zh-CN"/>
              <a:t> size() </a:t>
            </a:r>
            <a:r>
              <a:rPr lang="zh-CN" altLang="en-US"/>
              <a:t>标记为</a:t>
            </a:r>
            <a:r>
              <a:rPr lang="en-US" altLang="zh-CN"/>
              <a:t> 0 </a:t>
            </a:r>
            <a:r>
              <a:rPr lang="zh-CN" altLang="en-US"/>
              <a:t>并调用其成员的解构函数，而不会实际释放内存（</a:t>
            </a:r>
            <a:r>
              <a:rPr lang="en-US" altLang="zh-CN"/>
              <a:t>free</a:t>
            </a:r>
            <a:r>
              <a:rPr lang="zh-CN" altLang="en-US"/>
              <a:t>）。</a:t>
            </a:r>
            <a:endParaRPr lang="zh-CN" altLang="en-US"/>
          </a:p>
          <a:p>
            <a:r>
              <a:rPr lang="zh-CN" altLang="en-US"/>
              <a:t>因此第二次进入的时候，如果</a:t>
            </a:r>
            <a:r>
              <a:rPr lang="en-US" altLang="zh-CN"/>
              <a:t> n </a:t>
            </a:r>
            <a:r>
              <a:rPr lang="zh-CN" altLang="en-US"/>
              <a:t>不超过上一次的大小，就还是用的第一次分配的内存，避免了重新分配的开销。对</a:t>
            </a:r>
            <a:r>
              <a:rPr lang="en-US" altLang="zh-CN"/>
              <a:t> func </a:t>
            </a:r>
            <a:r>
              <a:rPr lang="zh-CN" altLang="en-US"/>
              <a:t>需要被重复调用的情况很实用。</a:t>
            </a:r>
            <a:endParaRPr lang="zh-CN" altLang="en-US"/>
          </a:p>
        </p:txBody>
      </p:sp>
      <p:pic>
        <p:nvPicPr>
          <p:cNvPr id="7" name="Content Placeholder 6"/>
          <p:cNvPicPr>
            <a:picLocks noChangeAspect="1"/>
          </p:cNvPicPr>
          <p:nvPr>
            <p:ph sz="half" idx="1"/>
          </p:nvPr>
        </p:nvPicPr>
        <p:blipFill>
          <a:blip r:embed="rId1"/>
          <a:stretch>
            <a:fillRect/>
          </a:stretch>
        </p:blipFill>
        <p:spPr>
          <a:xfrm>
            <a:off x="1360805" y="1825625"/>
            <a:ext cx="3754755" cy="4351655"/>
          </a:xfrm>
          <a:prstGeom prst="rect">
            <a:avLst/>
          </a:prstGeom>
        </p:spPr>
      </p:pic>
      <p:pic>
        <p:nvPicPr>
          <p:cNvPr id="8" name="Picture 7"/>
          <p:cNvPicPr>
            <a:picLocks noChangeAspect="1"/>
          </p:cNvPicPr>
          <p:nvPr/>
        </p:nvPicPr>
        <p:blipFill>
          <a:blip r:embed="rId2"/>
          <a:stretch>
            <a:fillRect/>
          </a:stretch>
        </p:blipFill>
        <p:spPr>
          <a:xfrm>
            <a:off x="7448550" y="459740"/>
            <a:ext cx="2543175" cy="9239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章：多维数组</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27190</Words>
  <Application>WPS Presentation</Application>
  <PresentationFormat>宽屏</PresentationFormat>
  <Paragraphs>954</Paragraphs>
  <Slides>153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153</vt:i4>
      </vt:variant>
    </vt:vector>
  </HeadingPairs>
  <TitlesOfParts>
    <vt:vector size="165" baseType="lpstr">
      <vt:lpstr>Arial</vt:lpstr>
      <vt:lpstr>SimSun</vt:lpstr>
      <vt:lpstr>Wingdings</vt:lpstr>
      <vt:lpstr>Liberation Sans</vt:lpstr>
      <vt:lpstr>SimSun</vt:lpstr>
      <vt:lpstr>文泉驿微米黑</vt:lpstr>
      <vt:lpstr>Arial Black</vt:lpstr>
      <vt:lpstr>Microsoft YaHei</vt:lpstr>
      <vt:lpstr>Arial Unicode MS</vt:lpstr>
      <vt:lpstr>MathJax_Vector</vt:lpstr>
      <vt:lpstr>SimSun</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为什么往int数组里赋值1比赋值0慢一倍？</vt:lpstr>
      <vt:lpstr>第1章：内存带宽</vt:lpstr>
      <vt:lpstr>cpu-bound 与 memory-bound</vt:lpstr>
      <vt:lpstr>浮点加法的计算量</vt:lpstr>
      <vt:lpstr>常见操作所花费的时间</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AOSOA：注意，内部SOA的尺寸不宜太小</vt:lpstr>
      <vt:lpstr>如果每个属性都要访问到，那还是AOS比较好（AOSOA也不赖哦）</vt:lpstr>
      <vt:lpstr>AOS、SOA、AOSOA 哪家强：结论</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重新理解 mem-bound：延迟隐藏</vt:lpstr>
      <vt:lpstr>重新理解 mem-bound：延迟隐藏</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第5章：内存分配与分页</vt:lpstr>
      <vt:lpstr>vector：写入两次，时间都是一样的（理所当然）</vt:lpstr>
      <vt:lpstr>malloc：写入两次，第一次明显比第二次慢？</vt:lpstr>
      <vt:lpstr>new int[n]：和 malloc 一样，写入两次，第一次明显比第二次慢？</vt:lpstr>
      <vt:lpstr>new int[n]{}：后面加个花括号，就和 vector 一样，两次一样快了</vt:lpstr>
      <vt:lpstr>结论</vt:lpstr>
      <vt:lpstr>进一步：分配是按页面（4KB）来管理的</vt:lpstr>
      <vt:lpstr>vector 也可以不初始化：只需使用一个帮手类</vt:lpstr>
      <vt:lpstr>也可以使用小彭老师封装好的帮手类</vt:lpstr>
      <vt:lpstr>重复分配效率低</vt:lpstr>
      <vt:lpstr>改用 tbbmalloc</vt:lpstr>
      <vt:lpstr>tbbmalloc 的主要好处：能保证 64 字节对齐</vt:lpstr>
      <vt:lpstr>标准库的 new 和 malloc：只保证 16 字节对齐</vt:lpstr>
      <vt:lpstr>标准库的 new 和 malloc：只保证 16 字节对齐</vt:lpstr>
      <vt:lpstr>案例：临时创建的数组</vt:lpstr>
      <vt:lpstr>解决：手动池化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第6章：插桩与循环分块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使用预取指令</vt:lpstr>
      <vt:lpstr>使用直写指令</vt:lpstr>
      <vt:lpstr>让直写指令在时空上尽可能靠拢</vt:lpstr>
      <vt:lpstr>使用 _mm_stream_ps 和 SIMD 指令，加速计算和直写</vt:lpstr>
      <vt:lpstr>使用 _mm_stream_ps 和 SIMD 指令，加速计算和直写</vt:lpstr>
      <vt:lpstr>offset 循环展开</vt:lpstr>
      <vt:lpstr>AVX 指令：宽度为 8 的浮点矢量</vt:lpstr>
      <vt:lpstr>增加预取的提前量</vt:lpstr>
      <vt:lpstr>性能优化过山车：建议改成现代桃花源记</vt:lpstr>
      <vt:lpstr>测试</vt:lpstr>
      <vt:lpstr>测试</vt:lpstr>
      <vt:lpstr>什么是两步走？</vt:lpstr>
      <vt:lpstr>第7章：矩阵与莫顿码</vt:lpstr>
      <vt:lpstr>案例：矩阵转置</vt:lpstr>
      <vt:lpstr>矩阵转置优化：循环分块</vt:lpstr>
      <vt:lpstr>图片直观感受矩阵转置的循环分块</vt:lpstr>
      <vt:lpstr>什么是莫顿码(morton code)？有什么用？</vt:lpstr>
      <vt:lpstr>莫顿编码(encode)和解码(decode)的实现</vt:lpstr>
      <vt:lpstr>循环莫顿序：按照Z字型曲线遍历，有效利用多级缓存</vt:lpstr>
      <vt:lpstr>循环莫顿序：按照Z字型曲线遍历，有效利用多级缓存</vt:lpstr>
      <vt:lpstr>图片直观感受莫顿码分块</vt:lpstr>
      <vt:lpstr>使用 stream 指令直写</vt:lpstr>
      <vt:lpstr>翻转一下莫顿解码的 X 和 Y 轴顺序</vt:lpstr>
      <vt:lpstr>tbb::simple_partitioner 自带莫顿序遍历功能</vt:lpstr>
      <vt:lpstr>CMake 小妙招分享</vt:lpstr>
      <vt:lpstr>实战案例：矩阵乘法</vt:lpstr>
      <vt:lpstr>解决：寄存器分块（类似于循环分块）</vt:lpstr>
      <vt:lpstr>实战案例：小内核卷积</vt:lpstr>
      <vt:lpstr>最内层循环unroll一下更好</vt:lpstr>
      <vt:lpstr>英文术语对照表</vt:lpstr>
      <vt:lpstr>Morton Ordering on the Intel Xeon Phi</vt:lpstr>
      <vt:lpstr>第10章：多核与超线程</vt:lpstr>
      <vt:lpstr>第9章：泊松方程实战</vt:lpstr>
      <vt:lpstr>什么是红黑高斯(red-black Gauss-Seidel)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822</cp:revision>
  <dcterms:created xsi:type="dcterms:W3CDTF">2022-01-22T04:43:36Z</dcterms:created>
  <dcterms:modified xsi:type="dcterms:W3CDTF">2022-01-22T04:43:36Z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